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96" r:id="rId3"/>
    <p:sldId id="321" r:id="rId4"/>
    <p:sldId id="323" r:id="rId5"/>
    <p:sldId id="325" r:id="rId6"/>
    <p:sldId id="331" r:id="rId7"/>
    <p:sldId id="334" r:id="rId8"/>
    <p:sldId id="326" r:id="rId9"/>
    <p:sldId id="313" r:id="rId10"/>
    <p:sldId id="330" r:id="rId11"/>
    <p:sldId id="317" r:id="rId12"/>
    <p:sldId id="335" r:id="rId13"/>
    <p:sldId id="328" r:id="rId14"/>
    <p:sldId id="336" r:id="rId15"/>
    <p:sldId id="327" r:id="rId16"/>
    <p:sldId id="344" r:id="rId17"/>
    <p:sldId id="342" r:id="rId18"/>
    <p:sldId id="343" r:id="rId19"/>
    <p:sldId id="338" r:id="rId20"/>
    <p:sldId id="337" r:id="rId21"/>
    <p:sldId id="333" r:id="rId22"/>
    <p:sldId id="339" r:id="rId23"/>
    <p:sldId id="340" r:id="rId24"/>
    <p:sldId id="341" r:id="rId25"/>
    <p:sldId id="332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us Worchel" initials="MW" lastIdx="1" clrIdx="0">
    <p:extLst>
      <p:ext uri="{19B8F6BF-5375-455C-9EA6-DF929625EA0E}">
        <p15:presenceInfo xmlns:p15="http://schemas.microsoft.com/office/powerpoint/2012/main" userId="c7e38dd40058cd9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BD"/>
    <a:srgbClr val="C00000"/>
    <a:srgbClr val="C50E1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77321" autoAdjust="0"/>
  </p:normalViewPr>
  <p:slideViewPr>
    <p:cSldViewPr snapToGrid="0">
      <p:cViewPr varScale="1">
        <p:scale>
          <a:sx n="68" d="100"/>
          <a:sy n="68" d="100"/>
        </p:scale>
        <p:origin x="128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5" d="100"/>
          <a:sy n="125" d="100"/>
        </p:scale>
        <p:origin x="2052" y="-33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DDE21-0E5F-4261-B625-F72572F6AF10}" type="datetime1">
              <a:rPr lang="de-DE" smtClean="0"/>
              <a:t>24.02.2020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2539D-C2C1-4BD9-A104-153429CA0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42207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95D85-8732-4112-A366-780982A7146E}" type="datetime1">
              <a:rPr lang="de-DE" smtClean="0"/>
              <a:t>24.02.2020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83F9E-400F-4DFF-BD42-09DB006F26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0594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83F9E-400F-4DFF-BD42-09DB006F263D}" type="slidenum">
              <a:rPr lang="de-DE" smtClean="0"/>
              <a:t>1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F41897A-5D60-4604-859A-7752DF144845}" type="datetime1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366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F9D2D58-8C4F-42B9-9048-ABCBAC3B7860}" type="datetime1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183F9E-400F-4DFF-BD42-09DB006F263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2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F9D2D58-8C4F-42B9-9048-ABCBAC3B7860}" type="datetime1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183F9E-400F-4DFF-BD42-09DB006F263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4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F9D2D58-8C4F-42B9-9048-ABCBAC3B7860}" type="datetime1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183F9E-400F-4DFF-BD42-09DB006F263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183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4EE20F-05BE-4477-8BD1-E3E3C5BAF26A}" type="datetime1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183F9E-400F-4DFF-BD42-09DB006F263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9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Explanation of manual derivates in C++ and video showing that the derivatives work (material optimization by comparing renderings) </a:t>
            </a:r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595D85-8732-4112-A366-780982A7146E}" type="datetime1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83F9E-400F-4DFF-BD42-09DB006F263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483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595D85-8732-4112-A366-780982A7146E}" type="datetime1">
              <a:rPr lang="de-DE" smtClean="0"/>
              <a:t>24.02.2020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83F9E-400F-4DFF-BD42-09DB006F263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32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Picture 6" descr="TU Berlin">
            <a:extLst>
              <a:ext uri="{FF2B5EF4-FFF2-40B4-BE49-F238E27FC236}">
                <a16:creationId xmlns:a16="http://schemas.microsoft.com/office/drawing/2014/main" id="{B2B5E1C5-4119-4C7D-A4B8-B9F40439C9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91848"/>
            <a:ext cx="20859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A246E2-D598-4891-A8AA-4F38DB709A7F}"/>
              </a:ext>
            </a:extLst>
          </p:cNvPr>
          <p:cNvCxnSpPr/>
          <p:nvPr userDrawn="1"/>
        </p:nvCxnSpPr>
        <p:spPr>
          <a:xfrm>
            <a:off x="0" y="858839"/>
            <a:ext cx="12192000" cy="0"/>
          </a:xfrm>
          <a:prstGeom prst="line">
            <a:avLst/>
          </a:prstGeom>
          <a:ln w="25400">
            <a:solidFill>
              <a:srgbClr val="C50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5340A19-C895-4431-83AD-949FD00702D7}"/>
              </a:ext>
            </a:extLst>
          </p:cNvPr>
          <p:cNvCxnSpPr/>
          <p:nvPr userDrawn="1"/>
        </p:nvCxnSpPr>
        <p:spPr>
          <a:xfrm>
            <a:off x="0" y="6230695"/>
            <a:ext cx="12192000" cy="0"/>
          </a:xfrm>
          <a:prstGeom prst="line">
            <a:avLst/>
          </a:prstGeom>
          <a:ln w="25400">
            <a:solidFill>
              <a:srgbClr val="C50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37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69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67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9587" y="-105147"/>
            <a:ext cx="10515600" cy="110836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9586" y="1200212"/>
            <a:ext cx="11053417" cy="479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Picture 6" descr="TU Berlin">
            <a:extLst>
              <a:ext uri="{FF2B5EF4-FFF2-40B4-BE49-F238E27FC236}">
                <a16:creationId xmlns:a16="http://schemas.microsoft.com/office/drawing/2014/main" id="{A50EE129-7F18-464A-862F-28A50F1980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91848"/>
            <a:ext cx="20859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C441616-50D2-4B08-9869-9EC9B9F4ABF8}"/>
              </a:ext>
            </a:extLst>
          </p:cNvPr>
          <p:cNvCxnSpPr/>
          <p:nvPr userDrawn="1"/>
        </p:nvCxnSpPr>
        <p:spPr>
          <a:xfrm>
            <a:off x="0" y="858839"/>
            <a:ext cx="12192000" cy="0"/>
          </a:xfrm>
          <a:prstGeom prst="line">
            <a:avLst/>
          </a:prstGeom>
          <a:ln w="25400">
            <a:solidFill>
              <a:srgbClr val="C50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CDFCD78-C1F7-4C68-95EE-E2314690B0AC}"/>
              </a:ext>
            </a:extLst>
          </p:cNvPr>
          <p:cNvCxnSpPr/>
          <p:nvPr userDrawn="1"/>
        </p:nvCxnSpPr>
        <p:spPr>
          <a:xfrm>
            <a:off x="0" y="6230695"/>
            <a:ext cx="12192000" cy="0"/>
          </a:xfrm>
          <a:prstGeom prst="line">
            <a:avLst/>
          </a:prstGeom>
          <a:ln w="25400">
            <a:solidFill>
              <a:srgbClr val="C50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94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08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21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48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88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91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49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66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24.02.2020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8780B-A277-4DF9-8FC2-595931A1DB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26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microsoft.com/office/2007/relationships/media" Target="../media/media11.mp4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microsoft.com/office/2007/relationships/media" Target="../media/media6.mp4"/><Relationship Id="rId21" Type="http://schemas.openxmlformats.org/officeDocument/2006/relationships/image" Target="../media/image37.png"/><Relationship Id="rId7" Type="http://schemas.microsoft.com/office/2007/relationships/media" Target="../media/media8.mp4"/><Relationship Id="rId12" Type="http://schemas.openxmlformats.org/officeDocument/2006/relationships/video" Target="../media/media10.mp4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41.png"/><Relationship Id="rId2" Type="http://schemas.openxmlformats.org/officeDocument/2006/relationships/video" Target="../media/media5.mp4"/><Relationship Id="rId16" Type="http://schemas.openxmlformats.org/officeDocument/2006/relationships/video" Target="../media/media12.mp4"/><Relationship Id="rId20" Type="http://schemas.openxmlformats.org/officeDocument/2006/relationships/image" Target="../media/image36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microsoft.com/office/2007/relationships/media" Target="../media/media10.mp4"/><Relationship Id="rId24" Type="http://schemas.openxmlformats.org/officeDocument/2006/relationships/image" Target="../media/image40.png"/><Relationship Id="rId5" Type="http://schemas.microsoft.com/office/2007/relationships/media" Target="../media/media7.mp4"/><Relationship Id="rId15" Type="http://schemas.microsoft.com/office/2007/relationships/media" Target="../media/media12.mp4"/><Relationship Id="rId23" Type="http://schemas.openxmlformats.org/officeDocument/2006/relationships/image" Target="../media/image39.png"/><Relationship Id="rId10" Type="http://schemas.openxmlformats.org/officeDocument/2006/relationships/video" Target="../media/media9.mp4"/><Relationship Id="rId19" Type="http://schemas.openxmlformats.org/officeDocument/2006/relationships/image" Target="../media/image35.png"/><Relationship Id="rId4" Type="http://schemas.openxmlformats.org/officeDocument/2006/relationships/video" Target="../media/media6.mp4"/><Relationship Id="rId9" Type="http://schemas.microsoft.com/office/2007/relationships/media" Target="../media/media9.mp4"/><Relationship Id="rId14" Type="http://schemas.openxmlformats.org/officeDocument/2006/relationships/video" Target="../media/media11.mp4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6.mp4"/><Relationship Id="rId13" Type="http://schemas.microsoft.com/office/2007/relationships/media" Target="../media/media19.mp4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microsoft.com/office/2007/relationships/media" Target="../media/media14.mp4"/><Relationship Id="rId21" Type="http://schemas.openxmlformats.org/officeDocument/2006/relationships/image" Target="../media/image47.png"/><Relationship Id="rId7" Type="http://schemas.microsoft.com/office/2007/relationships/media" Target="../media/media16.mp4"/><Relationship Id="rId12" Type="http://schemas.openxmlformats.org/officeDocument/2006/relationships/video" Target="../media/media18.mp4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51.png"/><Relationship Id="rId2" Type="http://schemas.openxmlformats.org/officeDocument/2006/relationships/video" Target="../media/media13.mp4"/><Relationship Id="rId16" Type="http://schemas.openxmlformats.org/officeDocument/2006/relationships/video" Target="../media/media20.mp4"/><Relationship Id="rId20" Type="http://schemas.openxmlformats.org/officeDocument/2006/relationships/image" Target="../media/image46.png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microsoft.com/office/2007/relationships/media" Target="../media/media18.mp4"/><Relationship Id="rId24" Type="http://schemas.openxmlformats.org/officeDocument/2006/relationships/image" Target="../media/image50.png"/><Relationship Id="rId5" Type="http://schemas.microsoft.com/office/2007/relationships/media" Target="../media/media15.mp4"/><Relationship Id="rId15" Type="http://schemas.microsoft.com/office/2007/relationships/media" Target="../media/media20.mp4"/><Relationship Id="rId23" Type="http://schemas.openxmlformats.org/officeDocument/2006/relationships/image" Target="../media/image49.png"/><Relationship Id="rId10" Type="http://schemas.openxmlformats.org/officeDocument/2006/relationships/video" Target="../media/media17.mp4"/><Relationship Id="rId19" Type="http://schemas.openxmlformats.org/officeDocument/2006/relationships/image" Target="../media/image45.png"/><Relationship Id="rId4" Type="http://schemas.openxmlformats.org/officeDocument/2006/relationships/video" Target="../media/media14.mp4"/><Relationship Id="rId9" Type="http://schemas.microsoft.com/office/2007/relationships/media" Target="../media/media17.mp4"/><Relationship Id="rId14" Type="http://schemas.openxmlformats.org/officeDocument/2006/relationships/video" Target="../media/media19.mp4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24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8.png"/><Relationship Id="rId3" Type="http://schemas.microsoft.com/office/2007/relationships/media" Target="../media/media22.mp4"/><Relationship Id="rId21" Type="http://schemas.openxmlformats.org/officeDocument/2006/relationships/image" Target="../media/image61.png"/><Relationship Id="rId7" Type="http://schemas.microsoft.com/office/2007/relationships/media" Target="../media/media24.mp4"/><Relationship Id="rId12" Type="http://schemas.openxmlformats.org/officeDocument/2006/relationships/video" Target="../media/media26.mp4"/><Relationship Id="rId17" Type="http://schemas.openxmlformats.org/officeDocument/2006/relationships/image" Target="../media/image57.png"/><Relationship Id="rId2" Type="http://schemas.openxmlformats.org/officeDocument/2006/relationships/video" Target="../media/media21.mp4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microsoft.com/office/2007/relationships/media" Target="../media/media21.mp4"/><Relationship Id="rId6" Type="http://schemas.openxmlformats.org/officeDocument/2006/relationships/video" Target="../media/media23.mp4"/><Relationship Id="rId11" Type="http://schemas.microsoft.com/office/2007/relationships/media" Target="../media/media26.mp4"/><Relationship Id="rId5" Type="http://schemas.microsoft.com/office/2007/relationships/media" Target="../media/media23.mp4"/><Relationship Id="rId15" Type="http://schemas.openxmlformats.org/officeDocument/2006/relationships/image" Target="../media/image55.png"/><Relationship Id="rId10" Type="http://schemas.openxmlformats.org/officeDocument/2006/relationships/video" Target="../media/media25.mp4"/><Relationship Id="rId19" Type="http://schemas.openxmlformats.org/officeDocument/2006/relationships/image" Target="../media/image59.png"/><Relationship Id="rId4" Type="http://schemas.openxmlformats.org/officeDocument/2006/relationships/video" Target="../media/media22.mp4"/><Relationship Id="rId9" Type="http://schemas.microsoft.com/office/2007/relationships/media" Target="../media/media25.mp4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30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6.png"/><Relationship Id="rId3" Type="http://schemas.microsoft.com/office/2007/relationships/media" Target="../media/media28.mp4"/><Relationship Id="rId21" Type="http://schemas.openxmlformats.org/officeDocument/2006/relationships/image" Target="../media/image69.png"/><Relationship Id="rId7" Type="http://schemas.microsoft.com/office/2007/relationships/media" Target="../media/media30.mp4"/><Relationship Id="rId12" Type="http://schemas.openxmlformats.org/officeDocument/2006/relationships/video" Target="../media/media32.mp4"/><Relationship Id="rId17" Type="http://schemas.openxmlformats.org/officeDocument/2006/relationships/image" Target="../media/image65.png"/><Relationship Id="rId2" Type="http://schemas.openxmlformats.org/officeDocument/2006/relationships/video" Target="../media/media27.mp4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microsoft.com/office/2007/relationships/media" Target="../media/media27.mp4"/><Relationship Id="rId6" Type="http://schemas.openxmlformats.org/officeDocument/2006/relationships/video" Target="../media/media29.mp4"/><Relationship Id="rId11" Type="http://schemas.microsoft.com/office/2007/relationships/media" Target="../media/media32.mp4"/><Relationship Id="rId5" Type="http://schemas.microsoft.com/office/2007/relationships/media" Target="../media/media29.mp4"/><Relationship Id="rId15" Type="http://schemas.openxmlformats.org/officeDocument/2006/relationships/image" Target="../media/image63.png"/><Relationship Id="rId10" Type="http://schemas.openxmlformats.org/officeDocument/2006/relationships/video" Target="../media/media31.mp4"/><Relationship Id="rId19" Type="http://schemas.openxmlformats.org/officeDocument/2006/relationships/image" Target="../media/image67.png"/><Relationship Id="rId4" Type="http://schemas.openxmlformats.org/officeDocument/2006/relationships/video" Target="../media/media28.mp4"/><Relationship Id="rId9" Type="http://schemas.microsoft.com/office/2007/relationships/media" Target="../media/media31.mp4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-sop.inria.fr/reves/Basilic/2018/DADDB18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hyperlink" Target="http://www-sop.inria.fr/reves/Basilic/2019/DADDB19/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-sop.inria.fr/reves/Basilic/2018/DADDB18/" TargetMode="Externa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hyperlink" Target="https://people.csail.mit.edu/tzumao/diffrt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-sop.inria.fr/reves/Basilic/2019/DADDB19/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942295"/>
            <a:ext cx="9144000" cy="2387600"/>
          </a:xfrm>
        </p:spPr>
        <p:txBody>
          <a:bodyPr/>
          <a:lstStyle/>
          <a:p>
            <a:r>
              <a:rPr lang="de-DE" dirty="0"/>
              <a:t>Final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8201" y="3602038"/>
            <a:ext cx="10515600" cy="1655762"/>
          </a:xfrm>
        </p:spPr>
        <p:txBody>
          <a:bodyPr/>
          <a:lstStyle/>
          <a:p>
            <a:r>
              <a:rPr lang="de-DE" dirty="0"/>
              <a:t>SVBRDF </a:t>
            </a:r>
            <a:r>
              <a:rPr lang="de-DE" dirty="0" err="1"/>
              <a:t>Estimation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Physically-based</a:t>
            </a:r>
            <a:r>
              <a:rPr lang="de-DE" dirty="0"/>
              <a:t> </a:t>
            </a:r>
            <a:r>
              <a:rPr lang="de-DE" dirty="0" err="1"/>
              <a:t>Differentiable</a:t>
            </a:r>
            <a:r>
              <a:rPr lang="de-DE" dirty="0"/>
              <a:t> </a:t>
            </a:r>
            <a:r>
              <a:rPr lang="de-DE" dirty="0" err="1"/>
              <a:t>Renderer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sz="2000" dirty="0"/>
              <a:t>Markus Andreas Worchel</a:t>
            </a:r>
          </a:p>
        </p:txBody>
      </p:sp>
      <p:pic>
        <p:nvPicPr>
          <p:cNvPr id="1030" name="Picture 6" descr="TU Ber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91848"/>
            <a:ext cx="20859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r Verbinder 6"/>
          <p:cNvCxnSpPr/>
          <p:nvPr/>
        </p:nvCxnSpPr>
        <p:spPr>
          <a:xfrm>
            <a:off x="0" y="858839"/>
            <a:ext cx="12192000" cy="0"/>
          </a:xfrm>
          <a:prstGeom prst="line">
            <a:avLst/>
          </a:prstGeom>
          <a:ln w="25400">
            <a:solidFill>
              <a:srgbClr val="C50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0" y="6230695"/>
            <a:ext cx="12192000" cy="0"/>
          </a:xfrm>
          <a:prstGeom prst="line">
            <a:avLst/>
          </a:prstGeom>
          <a:ln w="25400">
            <a:solidFill>
              <a:srgbClr val="C50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B3B579F5-505A-469D-8706-9C9A1BC4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8C63EAFF-300D-47D0-857C-99618D175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B05D78E0-2CDC-4C45-9B5B-94CDEA12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7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91085-4204-4EE2-B9F7-A131B44E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– Differentiable Renderers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03292-192B-4585-B260-41E1E4A5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D585D4-DF1A-4E59-A394-DE2EF4A6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15D823-99DF-460B-A297-38FB6DE0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10</a:t>
            </a:fld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0545967-F733-4D51-9E36-4A4A2D123B91}"/>
              </a:ext>
            </a:extLst>
          </p:cNvPr>
          <p:cNvSpPr txBox="1"/>
          <p:nvPr/>
        </p:nvSpPr>
        <p:spPr>
          <a:xfrm>
            <a:off x="1166812" y="5332524"/>
            <a:ext cx="398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Renderer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illumination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PyTorch</a:t>
            </a:r>
            <a:r>
              <a:rPr lang="de-DE" dirty="0"/>
              <a:t> (</a:t>
            </a:r>
            <a:r>
              <a:rPr lang="de-DE" dirty="0" err="1">
                <a:latin typeface="Consolas" panose="020B0609020204030204" pitchFamily="49" charset="0"/>
              </a:rPr>
              <a:t>local</a:t>
            </a:r>
            <a:r>
              <a:rPr lang="de-DE" dirty="0"/>
              <a:t>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A4F376-E4EE-4CC1-BF6B-9D982556125E}"/>
              </a:ext>
            </a:extLst>
          </p:cNvPr>
          <p:cNvSpPr txBox="1"/>
          <p:nvPr/>
        </p:nvSpPr>
        <p:spPr>
          <a:xfrm>
            <a:off x="6939963" y="5332525"/>
            <a:ext cx="398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Redner </a:t>
            </a:r>
            <a:r>
              <a:rPr lang="de-DE" dirty="0" err="1"/>
              <a:t>pathtracer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C++</a:t>
            </a:r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PyTorch</a:t>
            </a:r>
            <a:r>
              <a:rPr lang="de-DE" dirty="0"/>
              <a:t> </a:t>
            </a:r>
            <a:r>
              <a:rPr lang="de-DE" dirty="0" err="1"/>
              <a:t>bindings</a:t>
            </a:r>
            <a:r>
              <a:rPr lang="de-DE" dirty="0"/>
              <a:t> (</a:t>
            </a:r>
            <a:r>
              <a:rPr lang="de-DE" dirty="0" err="1">
                <a:latin typeface="Consolas" panose="020B0609020204030204" pitchFamily="49" charset="0"/>
              </a:rPr>
              <a:t>pathtracing</a:t>
            </a:r>
            <a:r>
              <a:rPr lang="de-DE" dirty="0"/>
              <a:t>)</a:t>
            </a:r>
          </a:p>
        </p:txBody>
      </p:sp>
      <p:pic>
        <p:nvPicPr>
          <p:cNvPr id="8" name="out">
            <a:hlinkClick r:id="" action="ppaction://media"/>
            <a:extLst>
              <a:ext uri="{FF2B5EF4-FFF2-40B4-BE49-F238E27FC236}">
                <a16:creationId xmlns:a16="http://schemas.microsoft.com/office/drawing/2014/main" id="{42F24298-F03C-43D8-A495-709984FE4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812" y="1202310"/>
            <a:ext cx="3985450" cy="3985450"/>
          </a:xfrm>
          <a:prstGeom prst="rect">
            <a:avLst/>
          </a:prstGeom>
        </p:spPr>
      </p:pic>
      <p:pic>
        <p:nvPicPr>
          <p:cNvPr id="9" name="out">
            <a:hlinkClick r:id="" action="ppaction://media"/>
            <a:extLst>
              <a:ext uri="{FF2B5EF4-FFF2-40B4-BE49-F238E27FC236}">
                <a16:creationId xmlns:a16="http://schemas.microsoft.com/office/drawing/2014/main" id="{22295690-4D5D-430C-8166-7A9A16FB97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962" y="1202309"/>
            <a:ext cx="3985451" cy="39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91085-4204-4EE2-B9F7-A131B44E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– Renderer Output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03292-192B-4585-B260-41E1E4A5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D585D4-DF1A-4E59-A394-DE2EF4A6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15D823-99DF-460B-A297-38FB6DE0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11</a:t>
            </a:fld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850D428-B2C1-4485-B1A6-1EE6767CE1F2}"/>
              </a:ext>
            </a:extLst>
          </p:cNvPr>
          <p:cNvSpPr txBox="1"/>
          <p:nvPr/>
        </p:nvSpPr>
        <p:spPr>
          <a:xfrm>
            <a:off x="415699" y="5498246"/>
            <a:ext cx="559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Problem: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weight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</p:txBody>
      </p:sp>
      <p:pic>
        <p:nvPicPr>
          <p:cNvPr id="23" name="Grafik 22" descr="Ein Bild, das dunkel, Licht, erleuchtet, schwarz enthält.&#10;&#10;Automatisch generierte Beschreibung">
            <a:extLst>
              <a:ext uri="{FF2B5EF4-FFF2-40B4-BE49-F238E27FC236}">
                <a16:creationId xmlns:a16="http://schemas.microsoft.com/office/drawing/2014/main" id="{62F669B4-0565-4DD8-BCD0-2FA574BF9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1202309"/>
            <a:ext cx="3985449" cy="3985449"/>
          </a:xfrm>
          <a:prstGeom prst="rect">
            <a:avLst/>
          </a:prstGeom>
        </p:spPr>
      </p:pic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5326434-B224-4542-AE8E-318410874DD2}"/>
              </a:ext>
            </a:extLst>
          </p:cNvPr>
          <p:cNvCxnSpPr>
            <a:cxnSpLocks/>
          </p:cNvCxnSpPr>
          <p:nvPr/>
        </p:nvCxnSpPr>
        <p:spPr>
          <a:xfrm flipH="1" flipV="1">
            <a:off x="1709057" y="4943336"/>
            <a:ext cx="1016221" cy="5512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FE58FC9-DA61-444D-9CE4-0B4ACE7D49BE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1613676" y="1720714"/>
            <a:ext cx="1601989" cy="37775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1FEC370-D6A1-4E2B-A060-A52D9B86D077}"/>
              </a:ext>
            </a:extLst>
          </p:cNvPr>
          <p:cNvCxnSpPr>
            <a:cxnSpLocks/>
          </p:cNvCxnSpPr>
          <p:nvPr/>
        </p:nvCxnSpPr>
        <p:spPr>
          <a:xfrm flipV="1">
            <a:off x="3581400" y="3004457"/>
            <a:ext cx="1143000" cy="249378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43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91085-4204-4EE2-B9F7-A131B44E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– Renderer Output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03292-192B-4585-B260-41E1E4A5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D585D4-DF1A-4E59-A394-DE2EF4A6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15D823-99DF-460B-A297-38FB6DE0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12</a:t>
            </a:fld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1DA9053-A6C6-45AE-9A9D-E2FE138B1C25}"/>
              </a:ext>
            </a:extLst>
          </p:cNvPr>
          <p:cNvSpPr txBox="1"/>
          <p:nvPr/>
        </p:nvSpPr>
        <p:spPr>
          <a:xfrm>
            <a:off x="7565955" y="5498246"/>
            <a:ext cx="288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Solution: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patch</a:t>
            </a:r>
            <a:r>
              <a:rPr lang="de-DE" dirty="0"/>
              <a:t> </a:t>
            </a:r>
            <a:r>
              <a:rPr lang="de-DE" dirty="0" err="1"/>
              <a:t>sampling</a:t>
            </a:r>
            <a:endParaRPr lang="de-DE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850D428-B2C1-4485-B1A6-1EE6767CE1F2}"/>
              </a:ext>
            </a:extLst>
          </p:cNvPr>
          <p:cNvSpPr txBox="1"/>
          <p:nvPr/>
        </p:nvSpPr>
        <p:spPr>
          <a:xfrm>
            <a:off x="415699" y="5498246"/>
            <a:ext cx="559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Problem: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gradient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weight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</p:txBody>
      </p:sp>
      <p:pic>
        <p:nvPicPr>
          <p:cNvPr id="9" name="Grafik 8" descr="Ein Bild, das drinnen, weiß, Küche, schwarz enthält.&#10;&#10;Automatisch generierte Beschreibung">
            <a:extLst>
              <a:ext uri="{FF2B5EF4-FFF2-40B4-BE49-F238E27FC236}">
                <a16:creationId xmlns:a16="http://schemas.microsoft.com/office/drawing/2014/main" id="{4771D6C2-B7F6-4ABF-A225-CD1086C21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27" y="1202309"/>
            <a:ext cx="3985448" cy="3985448"/>
          </a:xfrm>
          <a:prstGeom prst="rect">
            <a:avLst/>
          </a:prstGeom>
        </p:spPr>
      </p:pic>
      <p:pic>
        <p:nvPicPr>
          <p:cNvPr id="23" name="Grafik 22" descr="Ein Bild, das dunkel, Licht, erleuchtet, schwarz enthält.&#10;&#10;Automatisch generierte Beschreibung">
            <a:extLst>
              <a:ext uri="{FF2B5EF4-FFF2-40B4-BE49-F238E27FC236}">
                <a16:creationId xmlns:a16="http://schemas.microsoft.com/office/drawing/2014/main" id="{62F669B4-0565-4DD8-BCD0-2FA574BF9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1202309"/>
            <a:ext cx="3985449" cy="3985449"/>
          </a:xfrm>
          <a:prstGeom prst="rect">
            <a:avLst/>
          </a:prstGeom>
        </p:spPr>
      </p:pic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5326434-B224-4542-AE8E-318410874DD2}"/>
              </a:ext>
            </a:extLst>
          </p:cNvPr>
          <p:cNvCxnSpPr>
            <a:cxnSpLocks/>
          </p:cNvCxnSpPr>
          <p:nvPr/>
        </p:nvCxnSpPr>
        <p:spPr>
          <a:xfrm flipH="1" flipV="1">
            <a:off x="1709057" y="4943336"/>
            <a:ext cx="1016221" cy="5512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FE58FC9-DA61-444D-9CE4-0B4ACE7D49BE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1613676" y="1720714"/>
            <a:ext cx="1601989" cy="37775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69E1A3C0-9619-42D4-93BF-8175D6F98D4F}"/>
              </a:ext>
            </a:extLst>
          </p:cNvPr>
          <p:cNvCxnSpPr>
            <a:cxnSpLocks/>
          </p:cNvCxnSpPr>
          <p:nvPr/>
        </p:nvCxnSpPr>
        <p:spPr>
          <a:xfrm flipV="1">
            <a:off x="3581400" y="3004457"/>
            <a:ext cx="1143000" cy="249378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BAB97CAC-42E8-4ED9-93A0-81E4D51FD310}"/>
              </a:ext>
            </a:extLst>
          </p:cNvPr>
          <p:cNvCxnSpPr>
            <a:cxnSpLocks/>
          </p:cNvCxnSpPr>
          <p:nvPr/>
        </p:nvCxnSpPr>
        <p:spPr>
          <a:xfrm>
            <a:off x="4895850" y="4620154"/>
            <a:ext cx="6104025" cy="567603"/>
          </a:xfrm>
          <a:prstGeom prst="straightConnector1">
            <a:avLst/>
          </a:prstGeom>
          <a:ln w="127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89CF5BC-699A-4288-B2E0-00381B045B7E}"/>
              </a:ext>
            </a:extLst>
          </p:cNvPr>
          <p:cNvCxnSpPr>
            <a:cxnSpLocks/>
          </p:cNvCxnSpPr>
          <p:nvPr/>
        </p:nvCxnSpPr>
        <p:spPr>
          <a:xfrm flipV="1">
            <a:off x="4038600" y="1197166"/>
            <a:ext cx="6961275" cy="1296003"/>
          </a:xfrm>
          <a:prstGeom prst="straightConnector1">
            <a:avLst/>
          </a:prstGeom>
          <a:ln w="127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37FFB06-9C24-47BA-A219-887944AD749A}"/>
              </a:ext>
            </a:extLst>
          </p:cNvPr>
          <p:cNvCxnSpPr>
            <a:cxnSpLocks/>
          </p:cNvCxnSpPr>
          <p:nvPr/>
        </p:nvCxnSpPr>
        <p:spPr>
          <a:xfrm flipV="1">
            <a:off x="2295525" y="1197167"/>
            <a:ext cx="4718902" cy="1296003"/>
          </a:xfrm>
          <a:prstGeom prst="straightConnector1">
            <a:avLst/>
          </a:prstGeom>
          <a:ln w="127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C4A44E6-A2C6-4AD9-9BFE-D14774D9F5CA}"/>
              </a:ext>
            </a:extLst>
          </p:cNvPr>
          <p:cNvCxnSpPr>
            <a:cxnSpLocks/>
          </p:cNvCxnSpPr>
          <p:nvPr/>
        </p:nvCxnSpPr>
        <p:spPr>
          <a:xfrm>
            <a:off x="1422400" y="4620154"/>
            <a:ext cx="5592027" cy="567603"/>
          </a:xfrm>
          <a:prstGeom prst="straightConnector1">
            <a:avLst/>
          </a:prstGeom>
          <a:ln w="1270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23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973DD-6E18-48DF-B74B-1DE7EC72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– </a:t>
            </a:r>
            <a:r>
              <a:rPr lang="de-DE" dirty="0"/>
              <a:t>Patch Sampling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3C397B-FC6A-4057-94C6-1B1A89CA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B1BB4B-DA22-4C6B-AB3A-C3428589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ADE200-37C6-4817-91D8-F48F05A2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13</a:t>
            </a:fld>
            <a:endParaRPr lang="de-DE"/>
          </a:p>
        </p:txBody>
      </p:sp>
      <p:pic>
        <p:nvPicPr>
          <p:cNvPr id="7" name="out">
            <a:hlinkClick r:id="" action="ppaction://media"/>
            <a:extLst>
              <a:ext uri="{FF2B5EF4-FFF2-40B4-BE49-F238E27FC236}">
                <a16:creationId xmlns:a16="http://schemas.microsoft.com/office/drawing/2014/main" id="{907A3CF7-841F-4FFA-9200-8DCA7F77E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615" y="941614"/>
            <a:ext cx="9949543" cy="4974772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505234A-B8F3-47E7-AEC6-D609793A1DE2}"/>
              </a:ext>
            </a:extLst>
          </p:cNvPr>
          <p:cNvSpPr/>
          <p:nvPr/>
        </p:nvSpPr>
        <p:spPr>
          <a:xfrm>
            <a:off x="10012815" y="296733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7050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973DD-6E18-48DF-B74B-1DE7EC72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– </a:t>
            </a:r>
            <a:r>
              <a:rPr lang="de-DE" dirty="0"/>
              <a:t>Patch Sampling in Redner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3C397B-FC6A-4057-94C6-1B1A89CA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B1BB4B-DA22-4C6B-AB3A-C3428589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ADE200-37C6-4817-91D8-F48F05A2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14</a:t>
            </a:fld>
            <a:endParaRPr lang="de-DE"/>
          </a:p>
        </p:txBody>
      </p:sp>
      <p:pic>
        <p:nvPicPr>
          <p:cNvPr id="15" name="out">
            <a:hlinkClick r:id="" action="ppaction://media"/>
            <a:extLst>
              <a:ext uri="{FF2B5EF4-FFF2-40B4-BE49-F238E27FC236}">
                <a16:creationId xmlns:a16="http://schemas.microsoft.com/office/drawing/2014/main" id="{B6E03CD2-CC4B-4DC0-AD78-844E171C7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615" y="941614"/>
            <a:ext cx="9949543" cy="4974772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C528B94A-76D6-4026-A5F2-FE0EB02A2F0E}"/>
              </a:ext>
            </a:extLst>
          </p:cNvPr>
          <p:cNvSpPr/>
          <p:nvPr/>
        </p:nvSpPr>
        <p:spPr>
          <a:xfrm>
            <a:off x="10012815" y="2967335"/>
            <a:ext cx="704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FFC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58834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en-US" dirty="0"/>
              <a:t>– Artificial Images (1) 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15</a:t>
            </a:fld>
            <a:endParaRPr lang="de-DE"/>
          </a:p>
        </p:txBody>
      </p:sp>
      <p:pic>
        <p:nvPicPr>
          <p:cNvPr id="10" name="Grafik 9" descr="Ein Bild, das Gebäude, sitzend, alt, haltend enthält.&#10;&#10;Automatisch generierte Beschreibung">
            <a:extLst>
              <a:ext uri="{FF2B5EF4-FFF2-40B4-BE49-F238E27FC236}">
                <a16:creationId xmlns:a16="http://schemas.microsoft.com/office/drawing/2014/main" id="{5C21FEF0-10B8-4F40-B551-8803C8EAD2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2" y="1126600"/>
            <a:ext cx="2438400" cy="2438400"/>
          </a:xfrm>
          <a:prstGeom prst="rect">
            <a:avLst/>
          </a:prstGeom>
        </p:spPr>
      </p:pic>
      <p:pic>
        <p:nvPicPr>
          <p:cNvPr id="12" name="Grafik 11" descr="Ein Bild, das Schaf, Essen, stehend, Schüssel enthält.&#10;&#10;Automatisch generierte Beschreibung">
            <a:extLst>
              <a:ext uri="{FF2B5EF4-FFF2-40B4-BE49-F238E27FC236}">
                <a16:creationId xmlns:a16="http://schemas.microsoft.com/office/drawing/2014/main" id="{78C5A249-1A6A-43F6-8136-C434F04E10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2" y="3688383"/>
            <a:ext cx="2438400" cy="2438400"/>
          </a:xfrm>
          <a:prstGeom prst="rect">
            <a:avLst/>
          </a:prstGeom>
        </p:spPr>
      </p:pic>
      <p:pic>
        <p:nvPicPr>
          <p:cNvPr id="18" name="out">
            <a:hlinkClick r:id="" action="ppaction://media"/>
            <a:extLst>
              <a:ext uri="{FF2B5EF4-FFF2-40B4-BE49-F238E27FC236}">
                <a16:creationId xmlns:a16="http://schemas.microsoft.com/office/drawing/2014/main" id="{AFC48B90-D2C5-4B42-B6B3-39799D4E4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13136" y="1338965"/>
            <a:ext cx="1994927" cy="1994927"/>
          </a:xfrm>
          <a:prstGeom prst="rect">
            <a:avLst/>
          </a:prstGeom>
        </p:spPr>
      </p:pic>
      <p:pic>
        <p:nvPicPr>
          <p:cNvPr id="19" name="out">
            <a:hlinkClick r:id="" action="ppaction://media"/>
            <a:extLst>
              <a:ext uri="{FF2B5EF4-FFF2-40B4-BE49-F238E27FC236}">
                <a16:creationId xmlns:a16="http://schemas.microsoft.com/office/drawing/2014/main" id="{F25634F0-1895-4BD4-88E2-C9FD871B83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96691" y="1348336"/>
            <a:ext cx="1994927" cy="1994927"/>
          </a:xfrm>
          <a:prstGeom prst="rect">
            <a:avLst/>
          </a:prstGeom>
        </p:spPr>
      </p:pic>
      <p:pic>
        <p:nvPicPr>
          <p:cNvPr id="20" name="out">
            <a:hlinkClick r:id="" action="ppaction://media"/>
            <a:extLst>
              <a:ext uri="{FF2B5EF4-FFF2-40B4-BE49-F238E27FC236}">
                <a16:creationId xmlns:a16="http://schemas.microsoft.com/office/drawing/2014/main" id="{7C03B613-2664-4AA6-8038-57251280F7A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29580" y="1348336"/>
            <a:ext cx="1994928" cy="1994928"/>
          </a:xfrm>
          <a:prstGeom prst="rect">
            <a:avLst/>
          </a:prstGeom>
        </p:spPr>
      </p:pic>
      <p:pic>
        <p:nvPicPr>
          <p:cNvPr id="21" name="out">
            <a:hlinkClick r:id="" action="ppaction://media"/>
            <a:extLst>
              <a:ext uri="{FF2B5EF4-FFF2-40B4-BE49-F238E27FC236}">
                <a16:creationId xmlns:a16="http://schemas.microsoft.com/office/drawing/2014/main" id="{DA30629F-D882-4361-A4DA-5896F96633B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46024" y="1338965"/>
            <a:ext cx="1994928" cy="1994928"/>
          </a:xfrm>
          <a:prstGeom prst="rect">
            <a:avLst/>
          </a:prstGeom>
        </p:spPr>
      </p:pic>
      <p:pic>
        <p:nvPicPr>
          <p:cNvPr id="22" name="out">
            <a:hlinkClick r:id="" action="ppaction://media"/>
            <a:extLst>
              <a:ext uri="{FF2B5EF4-FFF2-40B4-BE49-F238E27FC236}">
                <a16:creationId xmlns:a16="http://schemas.microsoft.com/office/drawing/2014/main" id="{A962549E-B595-4F38-864C-A465DA616490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46024" y="3900751"/>
            <a:ext cx="1994929" cy="1994929"/>
          </a:xfrm>
          <a:prstGeom prst="rect">
            <a:avLst/>
          </a:prstGeom>
        </p:spPr>
      </p:pic>
      <p:pic>
        <p:nvPicPr>
          <p:cNvPr id="23" name="out">
            <a:hlinkClick r:id="" action="ppaction://media"/>
            <a:extLst>
              <a:ext uri="{FF2B5EF4-FFF2-40B4-BE49-F238E27FC236}">
                <a16:creationId xmlns:a16="http://schemas.microsoft.com/office/drawing/2014/main" id="{AD0220C8-11CA-42E5-BCED-4CBC05C0C550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613136" y="3900750"/>
            <a:ext cx="1994929" cy="1994929"/>
          </a:xfrm>
          <a:prstGeom prst="rect">
            <a:avLst/>
          </a:prstGeom>
        </p:spPr>
      </p:pic>
      <p:pic>
        <p:nvPicPr>
          <p:cNvPr id="24" name="out">
            <a:hlinkClick r:id="" action="ppaction://media"/>
            <a:extLst>
              <a:ext uri="{FF2B5EF4-FFF2-40B4-BE49-F238E27FC236}">
                <a16:creationId xmlns:a16="http://schemas.microsoft.com/office/drawing/2014/main" id="{5958A526-7844-4551-BDBD-3C99B6B6FF75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96688" y="3900749"/>
            <a:ext cx="1994930" cy="1994930"/>
          </a:xfrm>
          <a:prstGeom prst="rect">
            <a:avLst/>
          </a:prstGeom>
        </p:spPr>
      </p:pic>
      <p:pic>
        <p:nvPicPr>
          <p:cNvPr id="25" name="out">
            <a:hlinkClick r:id="" action="ppaction://media"/>
            <a:extLst>
              <a:ext uri="{FF2B5EF4-FFF2-40B4-BE49-F238E27FC236}">
                <a16:creationId xmlns:a16="http://schemas.microsoft.com/office/drawing/2014/main" id="{C132E55C-5F3C-4E19-909C-4DFF999A50EE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331532" y="3900749"/>
            <a:ext cx="1994930" cy="199493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582498A6-173E-4D9D-AEC8-CAB1FA7A1E81}"/>
              </a:ext>
            </a:extLst>
          </p:cNvPr>
          <p:cNvSpPr txBox="1"/>
          <p:nvPr/>
        </p:nvSpPr>
        <p:spPr>
          <a:xfrm>
            <a:off x="3311258" y="941934"/>
            <a:ext cx="144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Ground Truth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20DC74B-7A10-4377-829A-7CD7110E22DC}"/>
              </a:ext>
            </a:extLst>
          </p:cNvPr>
          <p:cNvSpPr txBox="1"/>
          <p:nvPr/>
        </p:nvSpPr>
        <p:spPr>
          <a:xfrm>
            <a:off x="5429737" y="941934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Reference (400k)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062B09B-8F75-4231-ABFE-AF81DB59C53E}"/>
              </a:ext>
            </a:extLst>
          </p:cNvPr>
          <p:cNvSpPr txBox="1"/>
          <p:nvPr/>
        </p:nvSpPr>
        <p:spPr>
          <a:xfrm>
            <a:off x="7954169" y="941934"/>
            <a:ext cx="131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Local</a:t>
            </a:r>
            <a:r>
              <a:rPr lang="de-DE" dirty="0"/>
              <a:t> (285k)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CE4FC81-75AA-46B1-B45C-3188118A8460}"/>
              </a:ext>
            </a:extLst>
          </p:cNvPr>
          <p:cNvSpPr txBox="1"/>
          <p:nvPr/>
        </p:nvSpPr>
        <p:spPr>
          <a:xfrm>
            <a:off x="10078794" y="941934"/>
            <a:ext cx="17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Pathtracing</a:t>
            </a:r>
            <a:r>
              <a:rPr lang="de-DE" dirty="0"/>
              <a:t> (17k)</a:t>
            </a:r>
          </a:p>
        </p:txBody>
      </p:sp>
    </p:spTree>
    <p:extLst>
      <p:ext uri="{BB962C8B-B14F-4D97-AF65-F5344CB8AC3E}">
        <p14:creationId xmlns:p14="http://schemas.microsoft.com/office/powerpoint/2010/main" val="103688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en-US" dirty="0"/>
              <a:t>– Artificial Images (2) 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16</a:t>
            </a:fld>
            <a:endParaRPr lang="de-DE"/>
          </a:p>
        </p:txBody>
      </p:sp>
      <p:pic>
        <p:nvPicPr>
          <p:cNvPr id="16" name="Grafik 15" descr="Ein Bild, das sitzend, Straße, Schuhe, Fuß enthält.&#10;&#10;Automatisch generierte Beschreibung">
            <a:extLst>
              <a:ext uri="{FF2B5EF4-FFF2-40B4-BE49-F238E27FC236}">
                <a16:creationId xmlns:a16="http://schemas.microsoft.com/office/drawing/2014/main" id="{3A4ABCE6-93C3-4EE4-8236-CC0CE4C8DC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2" y="1117228"/>
            <a:ext cx="2438400" cy="2438400"/>
          </a:xfrm>
          <a:prstGeom prst="rect">
            <a:avLst/>
          </a:prstGeom>
        </p:spPr>
      </p:pic>
      <p:pic>
        <p:nvPicPr>
          <p:cNvPr id="17" name="Grafik 16" descr="Ein Bild, das drinnen, schwarz, Licht, Nacht enthält.&#10;&#10;Automatisch generierte Beschreibung">
            <a:extLst>
              <a:ext uri="{FF2B5EF4-FFF2-40B4-BE49-F238E27FC236}">
                <a16:creationId xmlns:a16="http://schemas.microsoft.com/office/drawing/2014/main" id="{35F49B6B-8A3A-4D07-B4C1-A580D32240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2" y="3688383"/>
            <a:ext cx="2438400" cy="2438400"/>
          </a:xfrm>
          <a:prstGeom prst="rect">
            <a:avLst/>
          </a:prstGeom>
        </p:spPr>
      </p:pic>
      <p:pic>
        <p:nvPicPr>
          <p:cNvPr id="19" name="out">
            <a:hlinkClick r:id="" action="ppaction://media"/>
            <a:extLst>
              <a:ext uri="{FF2B5EF4-FFF2-40B4-BE49-F238E27FC236}">
                <a16:creationId xmlns:a16="http://schemas.microsoft.com/office/drawing/2014/main" id="{20C2E836-65CD-412D-9C0A-5371DFCC4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46025" y="3900749"/>
            <a:ext cx="1994927" cy="1994927"/>
          </a:xfrm>
          <a:prstGeom prst="rect">
            <a:avLst/>
          </a:prstGeom>
        </p:spPr>
      </p:pic>
      <p:pic>
        <p:nvPicPr>
          <p:cNvPr id="20" name="out">
            <a:hlinkClick r:id="" action="ppaction://media"/>
            <a:extLst>
              <a:ext uri="{FF2B5EF4-FFF2-40B4-BE49-F238E27FC236}">
                <a16:creationId xmlns:a16="http://schemas.microsoft.com/office/drawing/2014/main" id="{50E56A34-B901-4F25-B527-3E05549488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046025" y="1338964"/>
            <a:ext cx="1994927" cy="1994927"/>
          </a:xfrm>
          <a:prstGeom prst="rect">
            <a:avLst/>
          </a:prstGeom>
        </p:spPr>
      </p:pic>
      <p:pic>
        <p:nvPicPr>
          <p:cNvPr id="22" name="out">
            <a:hlinkClick r:id="" action="ppaction://media"/>
            <a:extLst>
              <a:ext uri="{FF2B5EF4-FFF2-40B4-BE49-F238E27FC236}">
                <a16:creationId xmlns:a16="http://schemas.microsoft.com/office/drawing/2014/main" id="{AD15F25C-CCFB-421D-A527-94E4C101471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29581" y="1338964"/>
            <a:ext cx="1994926" cy="1994926"/>
          </a:xfrm>
          <a:prstGeom prst="rect">
            <a:avLst/>
          </a:prstGeom>
        </p:spPr>
      </p:pic>
      <p:pic>
        <p:nvPicPr>
          <p:cNvPr id="23" name="out">
            <a:hlinkClick r:id="" action="ppaction://media"/>
            <a:extLst>
              <a:ext uri="{FF2B5EF4-FFF2-40B4-BE49-F238E27FC236}">
                <a16:creationId xmlns:a16="http://schemas.microsoft.com/office/drawing/2014/main" id="{5507B559-F546-4FF2-B4C6-5E697F0DBBA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329581" y="3900752"/>
            <a:ext cx="1994927" cy="1994927"/>
          </a:xfrm>
          <a:prstGeom prst="rect">
            <a:avLst/>
          </a:prstGeom>
        </p:spPr>
      </p:pic>
      <p:pic>
        <p:nvPicPr>
          <p:cNvPr id="24" name="out">
            <a:hlinkClick r:id="" action="ppaction://media"/>
            <a:extLst>
              <a:ext uri="{FF2B5EF4-FFF2-40B4-BE49-F238E27FC236}">
                <a16:creationId xmlns:a16="http://schemas.microsoft.com/office/drawing/2014/main" id="{A30502A9-490F-405E-B1EE-359FBB1C652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13135" y="3900748"/>
            <a:ext cx="1994928" cy="1994928"/>
          </a:xfrm>
          <a:prstGeom prst="rect">
            <a:avLst/>
          </a:prstGeom>
        </p:spPr>
      </p:pic>
      <p:pic>
        <p:nvPicPr>
          <p:cNvPr id="25" name="out">
            <a:hlinkClick r:id="" action="ppaction://media"/>
            <a:extLst>
              <a:ext uri="{FF2B5EF4-FFF2-40B4-BE49-F238E27FC236}">
                <a16:creationId xmlns:a16="http://schemas.microsoft.com/office/drawing/2014/main" id="{AEFA4FD3-274A-4A49-9C3C-6DB0E3005CB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613136" y="1338963"/>
            <a:ext cx="1994927" cy="1994927"/>
          </a:xfrm>
          <a:prstGeom prst="rect">
            <a:avLst/>
          </a:prstGeom>
        </p:spPr>
      </p:pic>
      <p:pic>
        <p:nvPicPr>
          <p:cNvPr id="26" name="out">
            <a:hlinkClick r:id="" action="ppaction://media"/>
            <a:extLst>
              <a:ext uri="{FF2B5EF4-FFF2-40B4-BE49-F238E27FC236}">
                <a16:creationId xmlns:a16="http://schemas.microsoft.com/office/drawing/2014/main" id="{9BE25F4B-5C2D-4A95-995B-2A45EFCA5F8D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96688" y="1338961"/>
            <a:ext cx="1994929" cy="1994929"/>
          </a:xfrm>
          <a:prstGeom prst="rect">
            <a:avLst/>
          </a:prstGeom>
        </p:spPr>
      </p:pic>
      <p:pic>
        <p:nvPicPr>
          <p:cNvPr id="27" name="out">
            <a:hlinkClick r:id="" action="ppaction://media"/>
            <a:extLst>
              <a:ext uri="{FF2B5EF4-FFF2-40B4-BE49-F238E27FC236}">
                <a16:creationId xmlns:a16="http://schemas.microsoft.com/office/drawing/2014/main" id="{64AF9BA7-94BA-44BF-A776-568A2F78BF38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896689" y="3900748"/>
            <a:ext cx="1994929" cy="199492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F0066A56-2315-4CF2-B5E4-9EA5600D27F2}"/>
              </a:ext>
            </a:extLst>
          </p:cNvPr>
          <p:cNvSpPr txBox="1"/>
          <p:nvPr/>
        </p:nvSpPr>
        <p:spPr>
          <a:xfrm>
            <a:off x="3311258" y="941934"/>
            <a:ext cx="144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Ground Truth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FBC7FD7-57E7-4D14-91B5-60F5020DE53B}"/>
              </a:ext>
            </a:extLst>
          </p:cNvPr>
          <p:cNvSpPr txBox="1"/>
          <p:nvPr/>
        </p:nvSpPr>
        <p:spPr>
          <a:xfrm>
            <a:off x="5429737" y="941934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Reference (400k)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552645D-C05B-40C8-99FA-4D4F234ADAF6}"/>
              </a:ext>
            </a:extLst>
          </p:cNvPr>
          <p:cNvSpPr txBox="1"/>
          <p:nvPr/>
        </p:nvSpPr>
        <p:spPr>
          <a:xfrm>
            <a:off x="7954169" y="941934"/>
            <a:ext cx="131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Local</a:t>
            </a:r>
            <a:r>
              <a:rPr lang="de-DE" dirty="0"/>
              <a:t> (285k)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DC02FC9-1482-47AC-90BD-ABAE7599DED3}"/>
              </a:ext>
            </a:extLst>
          </p:cNvPr>
          <p:cNvSpPr txBox="1"/>
          <p:nvPr/>
        </p:nvSpPr>
        <p:spPr>
          <a:xfrm>
            <a:off x="10078794" y="941934"/>
            <a:ext cx="17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Pathtracing</a:t>
            </a:r>
            <a:r>
              <a:rPr lang="de-DE" dirty="0"/>
              <a:t> (17k)</a:t>
            </a:r>
          </a:p>
        </p:txBody>
      </p:sp>
    </p:spTree>
    <p:extLst>
      <p:ext uri="{BB962C8B-B14F-4D97-AF65-F5344CB8AC3E}">
        <p14:creationId xmlns:p14="http://schemas.microsoft.com/office/powerpoint/2010/main" val="402541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en-US" dirty="0"/>
              <a:t>– Real Images (1)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17</a:t>
            </a:fld>
            <a:endParaRPr lang="de-DE"/>
          </a:p>
        </p:txBody>
      </p:sp>
      <p:pic>
        <p:nvPicPr>
          <p:cNvPr id="10" name="out">
            <a:hlinkClick r:id="" action="ppaction://media"/>
            <a:extLst>
              <a:ext uri="{FF2B5EF4-FFF2-40B4-BE49-F238E27FC236}">
                <a16:creationId xmlns:a16="http://schemas.microsoft.com/office/drawing/2014/main" id="{9700982B-4677-405C-BF09-CE771B774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1400" y="3837841"/>
            <a:ext cx="2148856" cy="2148856"/>
          </a:xfrm>
          <a:prstGeom prst="rect">
            <a:avLst/>
          </a:prstGeom>
        </p:spPr>
      </p:pic>
      <p:pic>
        <p:nvPicPr>
          <p:cNvPr id="13" name="out">
            <a:hlinkClick r:id="" action="ppaction://media"/>
            <a:extLst>
              <a:ext uri="{FF2B5EF4-FFF2-40B4-BE49-F238E27FC236}">
                <a16:creationId xmlns:a16="http://schemas.microsoft.com/office/drawing/2014/main" id="{4DF2570E-1E46-432D-854A-04B86D3AF15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81400" y="1261997"/>
            <a:ext cx="2148856" cy="2148856"/>
          </a:xfrm>
          <a:prstGeom prst="rect">
            <a:avLst/>
          </a:prstGeom>
        </p:spPr>
      </p:pic>
      <p:pic>
        <p:nvPicPr>
          <p:cNvPr id="16" name="Grafik 15" descr="Ein Bild, das Natur, Schnee, sitzend, Stück enthält.&#10;&#10;Automatisch generierte Beschreibung">
            <a:extLst>
              <a:ext uri="{FF2B5EF4-FFF2-40B4-BE49-F238E27FC236}">
                <a16:creationId xmlns:a16="http://schemas.microsoft.com/office/drawing/2014/main" id="{92660175-AB34-4A84-9576-F1975A6E4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3" y="3688383"/>
            <a:ext cx="2447773" cy="2447773"/>
          </a:xfrm>
          <a:prstGeom prst="rect">
            <a:avLst/>
          </a:prstGeom>
        </p:spPr>
      </p:pic>
      <p:pic>
        <p:nvPicPr>
          <p:cNvPr id="17" name="Grafik 16" descr="Ein Bild, das Essen, aus Holz, Tisch, Katze enthält.&#10;&#10;Automatisch generierte Beschreibung">
            <a:extLst>
              <a:ext uri="{FF2B5EF4-FFF2-40B4-BE49-F238E27FC236}">
                <a16:creationId xmlns:a16="http://schemas.microsoft.com/office/drawing/2014/main" id="{2303156D-0B78-4E30-A06E-8607269BED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2" y="1117225"/>
            <a:ext cx="2438400" cy="2438400"/>
          </a:xfrm>
          <a:prstGeom prst="rect">
            <a:avLst/>
          </a:prstGeom>
        </p:spPr>
      </p:pic>
      <p:pic>
        <p:nvPicPr>
          <p:cNvPr id="18" name="out">
            <a:hlinkClick r:id="" action="ppaction://media"/>
            <a:extLst>
              <a:ext uri="{FF2B5EF4-FFF2-40B4-BE49-F238E27FC236}">
                <a16:creationId xmlns:a16="http://schemas.microsoft.com/office/drawing/2014/main" id="{21694064-1D9B-4072-A0F3-5B06FD7B152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61742" y="1261996"/>
            <a:ext cx="2148857" cy="2148857"/>
          </a:xfrm>
          <a:prstGeom prst="rect">
            <a:avLst/>
          </a:prstGeom>
        </p:spPr>
      </p:pic>
      <p:pic>
        <p:nvPicPr>
          <p:cNvPr id="19" name="out">
            <a:hlinkClick r:id="" action="ppaction://media"/>
            <a:extLst>
              <a:ext uri="{FF2B5EF4-FFF2-40B4-BE49-F238E27FC236}">
                <a16:creationId xmlns:a16="http://schemas.microsoft.com/office/drawing/2014/main" id="{125740D1-C9AA-4242-BB63-F413BCCBD83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61743" y="3837841"/>
            <a:ext cx="2148856" cy="2148856"/>
          </a:xfrm>
          <a:prstGeom prst="rect">
            <a:avLst/>
          </a:prstGeom>
        </p:spPr>
      </p:pic>
      <p:pic>
        <p:nvPicPr>
          <p:cNvPr id="20" name="out">
            <a:hlinkClick r:id="" action="ppaction://media"/>
            <a:extLst>
              <a:ext uri="{FF2B5EF4-FFF2-40B4-BE49-F238E27FC236}">
                <a16:creationId xmlns:a16="http://schemas.microsoft.com/office/drawing/2014/main" id="{1D413645-D249-4449-AD1F-64A897F3E69F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42086" y="1261995"/>
            <a:ext cx="2148857" cy="2148857"/>
          </a:xfrm>
          <a:prstGeom prst="rect">
            <a:avLst/>
          </a:prstGeom>
        </p:spPr>
      </p:pic>
      <p:pic>
        <p:nvPicPr>
          <p:cNvPr id="21" name="out">
            <a:hlinkClick r:id="" action="ppaction://media"/>
            <a:extLst>
              <a:ext uri="{FF2B5EF4-FFF2-40B4-BE49-F238E27FC236}">
                <a16:creationId xmlns:a16="http://schemas.microsoft.com/office/drawing/2014/main" id="{4F6D2671-2C87-4F0E-9B80-3B67759739C2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42086" y="3837841"/>
            <a:ext cx="2148857" cy="2148857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C085328F-27C7-41A6-8807-B3DA8F3F9C78}"/>
              </a:ext>
            </a:extLst>
          </p:cNvPr>
          <p:cNvSpPr txBox="1"/>
          <p:nvPr/>
        </p:nvSpPr>
        <p:spPr>
          <a:xfrm>
            <a:off x="3767828" y="897576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Reference (400k)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89CC765-EA16-45DE-A849-C62B268CB18D}"/>
              </a:ext>
            </a:extLst>
          </p:cNvPr>
          <p:cNvSpPr txBox="1"/>
          <p:nvPr/>
        </p:nvSpPr>
        <p:spPr>
          <a:xfrm>
            <a:off x="6879741" y="897576"/>
            <a:ext cx="131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Local</a:t>
            </a:r>
            <a:r>
              <a:rPr lang="de-DE" dirty="0"/>
              <a:t> (285k)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B2042E8-3715-4FF7-A2A4-B1427B81D92D}"/>
              </a:ext>
            </a:extLst>
          </p:cNvPr>
          <p:cNvSpPr txBox="1"/>
          <p:nvPr/>
        </p:nvSpPr>
        <p:spPr>
          <a:xfrm>
            <a:off x="9526430" y="897576"/>
            <a:ext cx="17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Pathtracing</a:t>
            </a:r>
            <a:r>
              <a:rPr lang="de-DE" dirty="0"/>
              <a:t> (17k)</a:t>
            </a:r>
          </a:p>
        </p:txBody>
      </p:sp>
    </p:spTree>
    <p:extLst>
      <p:ext uri="{BB962C8B-B14F-4D97-AF65-F5344CB8AC3E}">
        <p14:creationId xmlns:p14="http://schemas.microsoft.com/office/powerpoint/2010/main" val="39023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en-US" dirty="0"/>
              <a:t>– Real Images (2)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B99C83-31B0-44B7-B245-CF7ACDFE1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18</a:t>
            </a:fld>
            <a:endParaRPr lang="de-DE"/>
          </a:p>
        </p:txBody>
      </p:sp>
      <p:pic>
        <p:nvPicPr>
          <p:cNvPr id="11" name="Grafik 10" descr="Ein Bild, das Katze, suchend, grau, tragen enthält.&#10;&#10;Automatisch generierte Beschreibung">
            <a:extLst>
              <a:ext uri="{FF2B5EF4-FFF2-40B4-BE49-F238E27FC236}">
                <a16:creationId xmlns:a16="http://schemas.microsoft.com/office/drawing/2014/main" id="{289E11CB-4C00-424E-B497-7B1B6717D4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2" y="1117223"/>
            <a:ext cx="2438400" cy="2438400"/>
          </a:xfrm>
          <a:prstGeom prst="rect">
            <a:avLst/>
          </a:prstGeom>
        </p:spPr>
      </p:pic>
      <p:pic>
        <p:nvPicPr>
          <p:cNvPr id="12" name="Grafik 11" descr="Ein Bild, das Zubehör enthält.&#10;&#10;Automatisch generierte Beschreibung">
            <a:extLst>
              <a:ext uri="{FF2B5EF4-FFF2-40B4-BE49-F238E27FC236}">
                <a16:creationId xmlns:a16="http://schemas.microsoft.com/office/drawing/2014/main" id="{D81EE63C-9413-4295-A37F-6142ED6E3B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2" y="3688383"/>
            <a:ext cx="2438400" cy="2438400"/>
          </a:xfrm>
          <a:prstGeom prst="rect">
            <a:avLst/>
          </a:prstGeom>
        </p:spPr>
      </p:pic>
      <p:pic>
        <p:nvPicPr>
          <p:cNvPr id="13" name="out">
            <a:hlinkClick r:id="" action="ppaction://media"/>
            <a:extLst>
              <a:ext uri="{FF2B5EF4-FFF2-40B4-BE49-F238E27FC236}">
                <a16:creationId xmlns:a16="http://schemas.microsoft.com/office/drawing/2014/main" id="{79799785-CE9B-4084-B47E-CD35E024E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81401" y="1261996"/>
            <a:ext cx="2148856" cy="2148856"/>
          </a:xfrm>
          <a:prstGeom prst="rect">
            <a:avLst/>
          </a:prstGeom>
        </p:spPr>
      </p:pic>
      <p:pic>
        <p:nvPicPr>
          <p:cNvPr id="14" name="out">
            <a:hlinkClick r:id="" action="ppaction://media"/>
            <a:extLst>
              <a:ext uri="{FF2B5EF4-FFF2-40B4-BE49-F238E27FC236}">
                <a16:creationId xmlns:a16="http://schemas.microsoft.com/office/drawing/2014/main" id="{1C0E86D2-6681-4691-B781-1D1F63D98A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81400" y="3833155"/>
            <a:ext cx="2148856" cy="2148856"/>
          </a:xfrm>
          <a:prstGeom prst="rect">
            <a:avLst/>
          </a:prstGeom>
        </p:spPr>
      </p:pic>
      <p:pic>
        <p:nvPicPr>
          <p:cNvPr id="16" name="out">
            <a:hlinkClick r:id="" action="ppaction://media"/>
            <a:extLst>
              <a:ext uri="{FF2B5EF4-FFF2-40B4-BE49-F238E27FC236}">
                <a16:creationId xmlns:a16="http://schemas.microsoft.com/office/drawing/2014/main" id="{B2664BC2-5607-4B06-8512-405898BE4C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61742" y="3835998"/>
            <a:ext cx="2148856" cy="2148856"/>
          </a:xfrm>
          <a:prstGeom prst="rect">
            <a:avLst/>
          </a:prstGeom>
        </p:spPr>
      </p:pic>
      <p:pic>
        <p:nvPicPr>
          <p:cNvPr id="17" name="out">
            <a:hlinkClick r:id="" action="ppaction://media"/>
            <a:extLst>
              <a:ext uri="{FF2B5EF4-FFF2-40B4-BE49-F238E27FC236}">
                <a16:creationId xmlns:a16="http://schemas.microsoft.com/office/drawing/2014/main" id="{7D535FFE-01A5-4B5D-B038-6849785F599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2083" y="1261995"/>
            <a:ext cx="2148856" cy="2148856"/>
          </a:xfrm>
          <a:prstGeom prst="rect">
            <a:avLst/>
          </a:prstGeom>
        </p:spPr>
      </p:pic>
      <p:pic>
        <p:nvPicPr>
          <p:cNvPr id="18" name="out">
            <a:hlinkClick r:id="" action="ppaction://media"/>
            <a:extLst>
              <a:ext uri="{FF2B5EF4-FFF2-40B4-BE49-F238E27FC236}">
                <a16:creationId xmlns:a16="http://schemas.microsoft.com/office/drawing/2014/main" id="{2B49376B-C22D-483E-9466-840C6D28C299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42083" y="3833155"/>
            <a:ext cx="2148856" cy="2148856"/>
          </a:xfrm>
          <a:prstGeom prst="rect">
            <a:avLst/>
          </a:prstGeom>
        </p:spPr>
      </p:pic>
      <p:pic>
        <p:nvPicPr>
          <p:cNvPr id="19" name="out">
            <a:hlinkClick r:id="" action="ppaction://media"/>
            <a:extLst>
              <a:ext uri="{FF2B5EF4-FFF2-40B4-BE49-F238E27FC236}">
                <a16:creationId xmlns:a16="http://schemas.microsoft.com/office/drawing/2014/main" id="{761EF8F3-1CBC-4AB5-9A64-0820D4AA3A46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61742" y="1261995"/>
            <a:ext cx="2148856" cy="214885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6EB060C-C0B6-40D7-8B54-37565BB67C90}"/>
              </a:ext>
            </a:extLst>
          </p:cNvPr>
          <p:cNvSpPr txBox="1"/>
          <p:nvPr/>
        </p:nvSpPr>
        <p:spPr>
          <a:xfrm>
            <a:off x="3767828" y="897576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Reference (400k)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D79C88D-8AA7-4AFE-92B8-8772EAB437D3}"/>
              </a:ext>
            </a:extLst>
          </p:cNvPr>
          <p:cNvSpPr txBox="1"/>
          <p:nvPr/>
        </p:nvSpPr>
        <p:spPr>
          <a:xfrm>
            <a:off x="6879741" y="897576"/>
            <a:ext cx="131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Local</a:t>
            </a:r>
            <a:r>
              <a:rPr lang="de-DE" dirty="0"/>
              <a:t> (285k)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116719D-6A62-4D2C-868A-7961B4FE71D4}"/>
              </a:ext>
            </a:extLst>
          </p:cNvPr>
          <p:cNvSpPr txBox="1"/>
          <p:nvPr/>
        </p:nvSpPr>
        <p:spPr>
          <a:xfrm>
            <a:off x="9526430" y="897576"/>
            <a:ext cx="17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Pathtracing</a:t>
            </a:r>
            <a:r>
              <a:rPr lang="de-DE" dirty="0"/>
              <a:t> (17k)</a:t>
            </a:r>
          </a:p>
        </p:txBody>
      </p:sp>
    </p:spTree>
    <p:extLst>
      <p:ext uri="{BB962C8B-B14F-4D97-AF65-F5344CB8AC3E}">
        <p14:creationId xmlns:p14="http://schemas.microsoft.com/office/powerpoint/2010/main" val="10156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en-US" dirty="0"/>
              <a:t>– The Obvious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B99C83-31B0-44B7-B245-CF7ACDFE1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Correlated</a:t>
            </a:r>
            <a:r>
              <a:rPr lang="de-DE" dirty="0"/>
              <a:t> SVBRDF </a:t>
            </a:r>
            <a:r>
              <a:rPr lang="de-DE" dirty="0" err="1"/>
              <a:t>maps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Assumtion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flat </a:t>
            </a:r>
            <a:r>
              <a:rPr lang="de-DE" dirty="0" err="1"/>
              <a:t>macro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  <a:p>
            <a:endParaRPr lang="de-DE" dirty="0"/>
          </a:p>
          <a:p>
            <a:r>
              <a:rPr lang="de-DE" dirty="0"/>
              <a:t>Training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pathtracer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~25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slower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19</a:t>
            </a:fld>
            <a:endParaRPr lang="de-DE"/>
          </a:p>
        </p:txBody>
      </p:sp>
      <p:pic>
        <p:nvPicPr>
          <p:cNvPr id="7" name="Grafik 6" descr="Ein Bild, das Wasser, Mann, Ball, haltend enthält.&#10;&#10;Automatisch generierte Beschreibung">
            <a:extLst>
              <a:ext uri="{FF2B5EF4-FFF2-40B4-BE49-F238E27FC236}">
                <a16:creationId xmlns:a16="http://schemas.microsoft.com/office/drawing/2014/main" id="{2C23F4CB-C633-4E5F-AC56-E2016C3FA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43" y="1849241"/>
            <a:ext cx="1807030" cy="1807030"/>
          </a:xfrm>
          <a:prstGeom prst="rect">
            <a:avLst/>
          </a:prstGeom>
        </p:spPr>
      </p:pic>
      <p:pic>
        <p:nvPicPr>
          <p:cNvPr id="8" name="Grafik 7" descr="Ein Bild, das Schild, befestigt, Straße, hängend enthält.&#10;&#10;Automatisch generierte Beschreibung">
            <a:extLst>
              <a:ext uri="{FF2B5EF4-FFF2-40B4-BE49-F238E27FC236}">
                <a16:creationId xmlns:a16="http://schemas.microsoft.com/office/drawing/2014/main" id="{6140E48C-5E05-4A92-9006-697135FF3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86" y="1849239"/>
            <a:ext cx="1807029" cy="1807029"/>
          </a:xfrm>
          <a:prstGeom prst="rect">
            <a:avLst/>
          </a:prstGeom>
        </p:spPr>
      </p:pic>
      <p:pic>
        <p:nvPicPr>
          <p:cNvPr id="9" name="Grafik 8" descr="Ein Bild, das draußen, Schild, gelb, Uhr enthält.&#10;&#10;Automatisch generierte Beschreibung">
            <a:extLst>
              <a:ext uri="{FF2B5EF4-FFF2-40B4-BE49-F238E27FC236}">
                <a16:creationId xmlns:a16="http://schemas.microsoft.com/office/drawing/2014/main" id="{A8676668-CE3F-4F00-8C56-C6D6BF66B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9241"/>
            <a:ext cx="1807029" cy="1807029"/>
          </a:xfrm>
          <a:prstGeom prst="rect">
            <a:avLst/>
          </a:prstGeom>
        </p:spPr>
      </p:pic>
      <p:pic>
        <p:nvPicPr>
          <p:cNvPr id="11" name="Grafik 10" descr="Ein Bild, das sitzend, Monitor, schwarz, Uhr enthält.&#10;&#10;Automatisch generierte Beschreibung">
            <a:extLst>
              <a:ext uri="{FF2B5EF4-FFF2-40B4-BE49-F238E27FC236}">
                <a16:creationId xmlns:a16="http://schemas.microsoft.com/office/drawing/2014/main" id="{EB22FF95-7A69-431A-855A-19546C1D0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28" y="1849239"/>
            <a:ext cx="1807029" cy="1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F5B29-DEC6-4006-B0AA-747B696A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Topic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DE0FA-4D26-4C12-8D99-290D846D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477BE8-0906-4D80-BD21-B1B3F005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B73023-A6CF-4E07-8B54-31CE2FA2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2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de-DE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6A15074-CAB3-4033-8653-001DF5754C90}"/>
              </a:ext>
            </a:extLst>
          </p:cNvPr>
          <p:cNvCxnSpPr>
            <a:cxnSpLocks/>
          </p:cNvCxnSpPr>
          <p:nvPr/>
        </p:nvCxnSpPr>
        <p:spPr>
          <a:xfrm>
            <a:off x="3732756" y="3218686"/>
            <a:ext cx="40153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 descr="Ein Bild, das Gebäude, sitzend, Rock, alt enthält.&#10;&#10;Automatisch generierte Beschreibung">
            <a:extLst>
              <a:ext uri="{FF2B5EF4-FFF2-40B4-BE49-F238E27FC236}">
                <a16:creationId xmlns:a16="http://schemas.microsoft.com/office/drawing/2014/main" id="{16D36F25-4596-4C04-9C89-9765AE8E9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70" y="1638567"/>
            <a:ext cx="1324568" cy="1324568"/>
          </a:xfrm>
          <a:prstGeom prst="rect">
            <a:avLst/>
          </a:prstGeom>
        </p:spPr>
      </p:pic>
      <p:pic>
        <p:nvPicPr>
          <p:cNvPr id="23" name="Grafik 22" descr="Ein Bild, das Schnee, bedeckt, Feuer, weiß enthält.&#10;&#10;Automatisch generierte Beschreibung">
            <a:extLst>
              <a:ext uri="{FF2B5EF4-FFF2-40B4-BE49-F238E27FC236}">
                <a16:creationId xmlns:a16="http://schemas.microsoft.com/office/drawing/2014/main" id="{E18B0F43-0E11-4E6C-A5E7-5EB28265B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70" y="3480526"/>
            <a:ext cx="1324568" cy="1324568"/>
          </a:xfrm>
          <a:prstGeom prst="rect">
            <a:avLst/>
          </a:prstGeom>
        </p:spPr>
      </p:pic>
      <p:pic>
        <p:nvPicPr>
          <p:cNvPr id="25" name="Grafik 24" descr="Ein Bild, das Gebäude, sitzend, Rock, Stein enthält.&#10;&#10;Automatisch generierte Beschreibung">
            <a:extLst>
              <a:ext uri="{FF2B5EF4-FFF2-40B4-BE49-F238E27FC236}">
                <a16:creationId xmlns:a16="http://schemas.microsoft.com/office/drawing/2014/main" id="{8AE14ACE-ED1F-4CD4-9B6B-F93B2DAF4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" y="3480526"/>
            <a:ext cx="1324568" cy="1324568"/>
          </a:xfrm>
          <a:prstGeom prst="rect">
            <a:avLst/>
          </a:prstGeom>
        </p:spPr>
      </p:pic>
      <p:pic>
        <p:nvPicPr>
          <p:cNvPr id="27" name="Grafik 26" descr="Ein Bild, das Gebäude, sitzend, Bär, alt enthält.&#10;&#10;Automatisch generierte Beschreibung">
            <a:extLst>
              <a:ext uri="{FF2B5EF4-FFF2-40B4-BE49-F238E27FC236}">
                <a16:creationId xmlns:a16="http://schemas.microsoft.com/office/drawing/2014/main" id="{C01C3D17-4160-4A1E-8B68-1CEF156BC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" y="1638567"/>
            <a:ext cx="1324568" cy="132456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C3836DD2-FAB6-439F-BC94-000ECE0CB83C}"/>
              </a:ext>
            </a:extLst>
          </p:cNvPr>
          <p:cNvSpPr txBox="1"/>
          <p:nvPr/>
        </p:nvSpPr>
        <p:spPr>
          <a:xfrm>
            <a:off x="1892058" y="2116185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E675FA8-C064-4792-85B7-1B370B0C538A}"/>
              </a:ext>
            </a:extLst>
          </p:cNvPr>
          <p:cNvSpPr txBox="1"/>
          <p:nvPr/>
        </p:nvSpPr>
        <p:spPr>
          <a:xfrm>
            <a:off x="1889003" y="3958144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1ABBBB7-19C6-45A4-BF95-1165CE3D4298}"/>
              </a:ext>
            </a:extLst>
          </p:cNvPr>
          <p:cNvSpPr txBox="1"/>
          <p:nvPr/>
        </p:nvSpPr>
        <p:spPr>
          <a:xfrm rot="2700000">
            <a:off x="1972352" y="3004854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413EDA8-F9AC-47F7-B8F7-4FD3BD292315}"/>
              </a:ext>
            </a:extLst>
          </p:cNvPr>
          <p:cNvSpPr txBox="1"/>
          <p:nvPr/>
        </p:nvSpPr>
        <p:spPr>
          <a:xfrm rot="5400000">
            <a:off x="2892353" y="3038760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88BFD07-51EC-4E7C-80CC-5B626A88F9C1}"/>
              </a:ext>
            </a:extLst>
          </p:cNvPr>
          <p:cNvSpPr txBox="1"/>
          <p:nvPr/>
        </p:nvSpPr>
        <p:spPr>
          <a:xfrm rot="5400000">
            <a:off x="1052805" y="3041222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B1C356CF-CF59-486E-BB76-6499A60E874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31629" y="1358930"/>
            <a:ext cx="3814762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7BB3C6D0-AF49-4151-9C01-3E859F5A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29" y="1358930"/>
            <a:ext cx="3825874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Grafik 40" descr="Ein Bild, das Gebäude, Foto, sitzend, Stein enthält.&#10;&#10;Automatisch generierte Beschreibung">
            <a:extLst>
              <a:ext uri="{FF2B5EF4-FFF2-40B4-BE49-F238E27FC236}">
                <a16:creationId xmlns:a16="http://schemas.microsoft.com/office/drawing/2014/main" id="{CD3E45EE-CE2D-4059-BAE3-65CDF7EC58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833" l="1167" r="97167">
                        <a14:foregroundMark x1="87167" y1="57667" x2="90333" y2="71500"/>
                        <a14:foregroundMark x1="90333" y1="71500" x2="88167" y2="85833"/>
                        <a14:foregroundMark x1="88167" y1="85833" x2="74500" y2="90000"/>
                        <a14:foregroundMark x1="74500" y1="90000" x2="68000" y2="88000"/>
                        <a14:foregroundMark x1="91833" y1="75167" x2="94333" y2="90833"/>
                        <a14:foregroundMark x1="94333" y1="90833" x2="82500" y2="97333"/>
                        <a14:foregroundMark x1="82500" y1="97333" x2="56833" y2="93667"/>
                        <a14:foregroundMark x1="91500" y1="70833" x2="97167" y2="91000"/>
                        <a14:foregroundMark x1="87167" y1="71167" x2="79333" y2="76500"/>
                        <a14:foregroundMark x1="9000" y1="62333" x2="6167" y2="90667"/>
                        <a14:foregroundMark x1="6167" y1="90667" x2="29833" y2="95000"/>
                        <a14:foregroundMark x1="3667" y1="95667" x2="1333" y2="97667"/>
                        <a14:foregroundMark x1="92833" y1="96333" x2="94500" y2="96667"/>
                        <a14:foregroundMark x1="44667" y1="97667" x2="44333" y2="97667"/>
                        <a14:foregroundMark x1="66000" y1="78167" x2="71667" y2="71167"/>
                        <a14:foregroundMark x1="86500" y1="75167" x2="73667" y2="63333"/>
                        <a14:foregroundMark x1="73667" y1="63333" x2="62167" y2="74833"/>
                        <a14:foregroundMark x1="62167" y1="74833" x2="70833" y2="84333"/>
                        <a14:foregroundMark x1="70833" y1="84333" x2="82167" y2="78167"/>
                        <a14:foregroundMark x1="82167" y1="78167" x2="82833" y2="77167"/>
                        <a14:foregroundMark x1="93167" y1="69500" x2="92333" y2="66667"/>
                        <a14:foregroundMark x1="93333" y1="68333" x2="93167" y2="66333"/>
                        <a14:foregroundMark x1="93500" y1="70667" x2="92667" y2="66167"/>
                        <a14:foregroundMark x1="93833" y1="69667" x2="93167" y2="66000"/>
                        <a14:foregroundMark x1="16667" y1="22833" x2="17167" y2="20000"/>
                        <a14:foregroundMark x1="16333" y1="23000" x2="16667" y2="21000"/>
                        <a14:foregroundMark x1="15667" y1="23333" x2="16333" y2="21333"/>
                        <a14:foregroundMark x1="11000" y1="46500" x2="11500" y2="43000"/>
                        <a14:foregroundMark x1="37667" y1="96833" x2="44667" y2="97000"/>
                        <a14:foregroundMark x1="44500" y1="97833" x2="44077" y2="97833"/>
                        <a14:backgroundMark x1="45167" y1="99500" x2="37000" y2="9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4241">
            <a:off x="7478329" y="917943"/>
            <a:ext cx="3773999" cy="4039199"/>
          </a:xfrm>
          <a:prstGeom prst="rect">
            <a:avLst/>
          </a:prstGeom>
          <a:scene3d>
            <a:camera prst="orthographicFront">
              <a:rot lat="2400000" lon="900000" rev="210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6243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en-US" dirty="0"/>
              <a:t>– Wrong/Noisy Gradients?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20</a:t>
            </a:fld>
            <a:endParaRPr lang="de-DE"/>
          </a:p>
        </p:txBody>
      </p:sp>
      <p:pic>
        <p:nvPicPr>
          <p:cNvPr id="14" name="Grafik 13" descr="Ein Bild, das Text, stehend, Gruppe, Licht enthält.&#10;&#10;Automatisch generierte Beschreibung">
            <a:extLst>
              <a:ext uri="{FF2B5EF4-FFF2-40B4-BE49-F238E27FC236}">
                <a16:creationId xmlns:a16="http://schemas.microsoft.com/office/drawing/2014/main" id="{D02C4A0A-CFEB-47D3-9023-E147BA700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35359"/>
            <a:ext cx="9927771" cy="3065320"/>
          </a:xfrm>
          <a:prstGeom prst="rect">
            <a:avLst/>
          </a:prstGeom>
        </p:spPr>
      </p:pic>
      <p:pic>
        <p:nvPicPr>
          <p:cNvPr id="26" name="Grafik 25" descr="Ein Bild, das sitzend, Tisch, alt, aus Holz enthält.&#10;&#10;Automatisch generierte Beschreibung">
            <a:extLst>
              <a:ext uri="{FF2B5EF4-FFF2-40B4-BE49-F238E27FC236}">
                <a16:creationId xmlns:a16="http://schemas.microsoft.com/office/drawing/2014/main" id="{B51C8C94-D70D-45C5-B50D-09DFC153D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13" y="5297773"/>
            <a:ext cx="3117399" cy="779350"/>
          </a:xfrm>
          <a:prstGeom prst="rect">
            <a:avLst/>
          </a:prstGeom>
        </p:spPr>
      </p:pic>
      <p:pic>
        <p:nvPicPr>
          <p:cNvPr id="28" name="Grafik 27" descr="Ein Bild, das Monitor, Bildschirm, Computer, Fernsehen enthält.&#10;&#10;Automatisch generierte Beschreibung">
            <a:extLst>
              <a:ext uri="{FF2B5EF4-FFF2-40B4-BE49-F238E27FC236}">
                <a16:creationId xmlns:a16="http://schemas.microsoft.com/office/drawing/2014/main" id="{5A4BE93D-5E6F-4848-93C8-F988E177A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07" y="5297775"/>
            <a:ext cx="3117399" cy="779350"/>
          </a:xfrm>
          <a:prstGeom prst="rect">
            <a:avLst/>
          </a:prstGeom>
        </p:spPr>
      </p:pic>
      <p:pic>
        <p:nvPicPr>
          <p:cNvPr id="30" name="Grafik 29" descr="Ein Bild, das sitzend, Monitor, weiß, Katze enthält.&#10;&#10;Automatisch generierte Beschreibung">
            <a:extLst>
              <a:ext uri="{FF2B5EF4-FFF2-40B4-BE49-F238E27FC236}">
                <a16:creationId xmlns:a16="http://schemas.microsoft.com/office/drawing/2014/main" id="{899E3B4D-8512-4D6F-B1CB-80072FA0D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07" y="4315018"/>
            <a:ext cx="3117399" cy="779350"/>
          </a:xfrm>
          <a:prstGeom prst="rect">
            <a:avLst/>
          </a:prstGeom>
        </p:spPr>
      </p:pic>
      <p:pic>
        <p:nvPicPr>
          <p:cNvPr id="32" name="Grafik 31" descr="Ein Bild, das sitzend, Katze, Tisch, Glas enthält.&#10;&#10;Automatisch generierte Beschreibung">
            <a:extLst>
              <a:ext uri="{FF2B5EF4-FFF2-40B4-BE49-F238E27FC236}">
                <a16:creationId xmlns:a16="http://schemas.microsoft.com/office/drawing/2014/main" id="{1D1FC625-1A56-45E7-A685-C85DAB1B1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13" y="4309551"/>
            <a:ext cx="3117399" cy="779350"/>
          </a:xfrm>
          <a:prstGeom prst="rect">
            <a:avLst/>
          </a:prstGeom>
        </p:spPr>
      </p:pic>
      <p:pic>
        <p:nvPicPr>
          <p:cNvPr id="33" name="Grafik 32" descr="Ein Bild, das Gebäude, sitzend, alt, haltend enthält.&#10;&#10;Automatisch generierte Beschreibung">
            <a:extLst>
              <a:ext uri="{FF2B5EF4-FFF2-40B4-BE49-F238E27FC236}">
                <a16:creationId xmlns:a16="http://schemas.microsoft.com/office/drawing/2014/main" id="{9CA90C12-EA44-4AA5-817A-27DD0DB17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06" y="4315017"/>
            <a:ext cx="779351" cy="779351"/>
          </a:xfrm>
          <a:prstGeom prst="rect">
            <a:avLst/>
          </a:prstGeom>
        </p:spPr>
      </p:pic>
      <p:pic>
        <p:nvPicPr>
          <p:cNvPr id="34" name="Grafik 33" descr="Ein Bild, das Schaf, Essen, stehend, Schüssel enthält.&#10;&#10;Automatisch generierte Beschreibung">
            <a:extLst>
              <a:ext uri="{FF2B5EF4-FFF2-40B4-BE49-F238E27FC236}">
                <a16:creationId xmlns:a16="http://schemas.microsoft.com/office/drawing/2014/main" id="{974722C3-DFCE-412B-9E69-19813523E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05" y="5297774"/>
            <a:ext cx="779351" cy="779351"/>
          </a:xfrm>
          <a:prstGeom prst="rect">
            <a:avLst/>
          </a:prstGeom>
        </p:spPr>
      </p:pic>
      <p:pic>
        <p:nvPicPr>
          <p:cNvPr id="35" name="Grafik 34" descr="Ein Bild, das sitzend, Straße, Schuhe, Fuß enthält.&#10;&#10;Automatisch generierte Beschreibung">
            <a:extLst>
              <a:ext uri="{FF2B5EF4-FFF2-40B4-BE49-F238E27FC236}">
                <a16:creationId xmlns:a16="http://schemas.microsoft.com/office/drawing/2014/main" id="{0DFF27A3-1C15-45A2-B969-F399A78983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47" y="4315018"/>
            <a:ext cx="779350" cy="779350"/>
          </a:xfrm>
          <a:prstGeom prst="rect">
            <a:avLst/>
          </a:prstGeom>
        </p:spPr>
      </p:pic>
      <p:pic>
        <p:nvPicPr>
          <p:cNvPr id="36" name="Grafik 35" descr="Ein Bild, das drinnen, schwarz, Licht, Nacht enthält.&#10;&#10;Automatisch generierte Beschreibung">
            <a:extLst>
              <a:ext uri="{FF2B5EF4-FFF2-40B4-BE49-F238E27FC236}">
                <a16:creationId xmlns:a16="http://schemas.microsoft.com/office/drawing/2014/main" id="{B5A3BFE8-3785-4FB0-A2FD-839CBE8B25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47" y="5308707"/>
            <a:ext cx="779350" cy="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en-US" dirty="0"/>
              <a:t>– Wrong/Noisy Gradients?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21</a:t>
            </a:fld>
            <a:endParaRPr lang="de-DE"/>
          </a:p>
        </p:txBody>
      </p:sp>
      <p:pic>
        <p:nvPicPr>
          <p:cNvPr id="10" name="out">
            <a:hlinkClick r:id="" action="ppaction://media"/>
            <a:extLst>
              <a:ext uri="{FF2B5EF4-FFF2-40B4-BE49-F238E27FC236}">
                <a16:creationId xmlns:a16="http://schemas.microsoft.com/office/drawing/2014/main" id="{22A1608D-E9C4-4714-9AB9-8D3CFE150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614" y="941614"/>
            <a:ext cx="9949543" cy="4974772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8FF417D-B691-4D0A-B771-BFEA4337148B}"/>
              </a:ext>
            </a:extLst>
          </p:cNvPr>
          <p:cNvSpPr/>
          <p:nvPr/>
        </p:nvSpPr>
        <p:spPr>
          <a:xfrm>
            <a:off x="10012815" y="2967335"/>
            <a:ext cx="704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C0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302570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en-US" dirty="0"/>
              <a:t>– Wrong/Noisy Gradients?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22</a:t>
            </a:fld>
            <a:endParaRPr lang="de-DE"/>
          </a:p>
        </p:txBody>
      </p:sp>
      <p:pic>
        <p:nvPicPr>
          <p:cNvPr id="11" name="out">
            <a:hlinkClick r:id="" action="ppaction://media"/>
            <a:extLst>
              <a:ext uri="{FF2B5EF4-FFF2-40B4-BE49-F238E27FC236}">
                <a16:creationId xmlns:a16="http://schemas.microsoft.com/office/drawing/2014/main" id="{D0357C56-56C6-4C88-8518-FC3C0489D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613" y="937903"/>
            <a:ext cx="9949543" cy="4974772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CEFDE89-2E79-4EB1-A843-D928BFF332E0}"/>
              </a:ext>
            </a:extLst>
          </p:cNvPr>
          <p:cNvSpPr/>
          <p:nvPr/>
        </p:nvSpPr>
        <p:spPr>
          <a:xfrm>
            <a:off x="10012815" y="2967335"/>
            <a:ext cx="704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C0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29833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en-US" dirty="0"/>
              <a:t>– Wrong/Noisy Gradients?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23</a:t>
            </a:fld>
            <a:endParaRPr lang="de-DE"/>
          </a:p>
        </p:txBody>
      </p:sp>
      <p:pic>
        <p:nvPicPr>
          <p:cNvPr id="9" name="out">
            <a:hlinkClick r:id="" action="ppaction://media"/>
            <a:extLst>
              <a:ext uri="{FF2B5EF4-FFF2-40B4-BE49-F238E27FC236}">
                <a16:creationId xmlns:a16="http://schemas.microsoft.com/office/drawing/2014/main" id="{7487CAC1-F406-4FAE-BA9F-51320E319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613" y="941614"/>
            <a:ext cx="9949543" cy="497477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932274C-1905-49E6-9997-9FF10039801B}"/>
              </a:ext>
            </a:extLst>
          </p:cNvPr>
          <p:cNvSpPr/>
          <p:nvPr/>
        </p:nvSpPr>
        <p:spPr>
          <a:xfrm>
            <a:off x="10012815" y="296733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dirty="0">
                <a:solidFill>
                  <a:schemeClr val="accent6">
                    <a:lumMod val="75000"/>
                  </a:schemeClr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0992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en-US" dirty="0"/>
              <a:t>– Wrong/Noisy Gradients?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24</a:t>
            </a:fld>
            <a:endParaRPr lang="de-DE"/>
          </a:p>
        </p:txBody>
      </p:sp>
      <p:pic>
        <p:nvPicPr>
          <p:cNvPr id="8" name="out">
            <a:hlinkClick r:id="" action="ppaction://media"/>
            <a:extLst>
              <a:ext uri="{FF2B5EF4-FFF2-40B4-BE49-F238E27FC236}">
                <a16:creationId xmlns:a16="http://schemas.microsoft.com/office/drawing/2014/main" id="{353B37D8-E9F5-4E6E-85C0-B35E62827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613" y="941614"/>
            <a:ext cx="9949544" cy="497477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ACE846A-C9A1-4A0F-AC4D-DF362290C4DA}"/>
              </a:ext>
            </a:extLst>
          </p:cNvPr>
          <p:cNvSpPr/>
          <p:nvPr/>
        </p:nvSpPr>
        <p:spPr>
          <a:xfrm>
            <a:off x="10012815" y="2967335"/>
            <a:ext cx="704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C0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203487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112FF-C93E-4058-BE39-CB3BA10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de-DE" dirty="0" err="1"/>
              <a:t>utlook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B99C83-31B0-44B7-B245-CF7ACDFE1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Finding</a:t>
            </a:r>
            <a:r>
              <a:rPr lang="de-DE" dirty="0"/>
              <a:t> and </a:t>
            </a:r>
            <a:r>
              <a:rPr lang="de-DE" dirty="0" err="1"/>
              <a:t>fixing</a:t>
            </a:r>
            <a:r>
              <a:rPr lang="de-DE" dirty="0"/>
              <a:t> </a:t>
            </a:r>
            <a:r>
              <a:rPr lang="de-DE" dirty="0" smtClean="0"/>
              <a:t>potential </a:t>
            </a:r>
            <a:r>
              <a:rPr lang="de-DE" dirty="0" err="1"/>
              <a:t>bugs</a:t>
            </a:r>
            <a:endParaRPr lang="de-DE" dirty="0"/>
          </a:p>
          <a:p>
            <a:endParaRPr lang="de-DE" dirty="0"/>
          </a:p>
          <a:p>
            <a:r>
              <a:rPr lang="de-DE" dirty="0"/>
              <a:t>More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endParaRPr lang="de-D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Generic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  <a:p>
            <a:endParaRPr lang="de-DE" dirty="0"/>
          </a:p>
          <a:p>
            <a:r>
              <a:rPr lang="de-DE" dirty="0"/>
              <a:t>BSDF </a:t>
            </a:r>
            <a:r>
              <a:rPr lang="de-DE" dirty="0" err="1"/>
              <a:t>estimation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F146CA-6467-462B-85E8-52609A8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7B614-B429-462E-ACC6-5E52CDCA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108298-FC96-4F8E-A46C-1406BADE6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F5B29-DEC6-4006-B0AA-747B696A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Approach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DE0FA-4D26-4C12-8D99-290D846D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477BE8-0906-4D80-BD21-B1B3F005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B73023-A6CF-4E07-8B54-31CE2FA2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3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8B30559-AE4B-41B4-A347-B93CA0DEFA9E}"/>
              </a:ext>
            </a:extLst>
          </p:cNvPr>
          <p:cNvSpPr/>
          <p:nvPr/>
        </p:nvSpPr>
        <p:spPr>
          <a:xfrm>
            <a:off x="446375" y="5506709"/>
            <a:ext cx="6270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Deschaintre</a:t>
            </a:r>
            <a:r>
              <a:rPr lang="en-US" sz="1200" dirty="0"/>
              <a:t> et al., 2018, </a:t>
            </a:r>
            <a:r>
              <a:rPr lang="en-US" sz="1200" i="1" dirty="0">
                <a:hlinkClick r:id="rId3"/>
              </a:rPr>
              <a:t>Single-Image SVBRDF Capture with a Rendering-Aware Deep Network</a:t>
            </a:r>
            <a:r>
              <a:rPr lang="en-US" sz="1200" i="1" dirty="0"/>
              <a:t/>
            </a:r>
            <a:br>
              <a:rPr lang="en-US" sz="1200" i="1" dirty="0"/>
            </a:br>
            <a:r>
              <a:rPr lang="en-US" sz="1200" dirty="0"/>
              <a:t>[2] </a:t>
            </a:r>
            <a:r>
              <a:rPr lang="en-US" sz="1200" dirty="0" err="1"/>
              <a:t>Deschaintre</a:t>
            </a:r>
            <a:r>
              <a:rPr lang="en-US" sz="1200" dirty="0"/>
              <a:t> et al., 2019, </a:t>
            </a:r>
            <a:r>
              <a:rPr lang="en-US" sz="1200" i="1" dirty="0">
                <a:hlinkClick r:id="rId4"/>
              </a:rPr>
              <a:t>Flexible SVBRDF Capture with a Multi-Image Deep Network</a:t>
            </a:r>
            <a:endParaRPr lang="en-US" sz="1200" i="1" dirty="0"/>
          </a:p>
          <a:p>
            <a:endParaRPr lang="de-DE" sz="1200" dirty="0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E740B81F-975F-4455-ABF7-4A8CCE6170BF}"/>
              </a:ext>
            </a:extLst>
          </p:cNvPr>
          <p:cNvCxnSpPr>
            <a:cxnSpLocks/>
          </p:cNvCxnSpPr>
          <p:nvPr/>
        </p:nvCxnSpPr>
        <p:spPr>
          <a:xfrm>
            <a:off x="3732756" y="3218686"/>
            <a:ext cx="40153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 descr="Ein Bild, das Gebäude, sitzend, Rock, alt enthält.&#10;&#10;Automatisch generierte Beschreibung">
            <a:extLst>
              <a:ext uri="{FF2B5EF4-FFF2-40B4-BE49-F238E27FC236}">
                <a16:creationId xmlns:a16="http://schemas.microsoft.com/office/drawing/2014/main" id="{EBFC018F-5098-4D38-A10F-EB78B8ED4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70" y="1638567"/>
            <a:ext cx="1324568" cy="1324568"/>
          </a:xfrm>
          <a:prstGeom prst="rect">
            <a:avLst/>
          </a:prstGeom>
        </p:spPr>
      </p:pic>
      <p:pic>
        <p:nvPicPr>
          <p:cNvPr id="32" name="Grafik 31" descr="Ein Bild, das Schnee, bedeckt, Feuer, weiß enthält.&#10;&#10;Automatisch generierte Beschreibung">
            <a:extLst>
              <a:ext uri="{FF2B5EF4-FFF2-40B4-BE49-F238E27FC236}">
                <a16:creationId xmlns:a16="http://schemas.microsoft.com/office/drawing/2014/main" id="{0898BA1D-7F44-45BE-A995-387CF25B0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70" y="3480526"/>
            <a:ext cx="1324568" cy="1324568"/>
          </a:xfrm>
          <a:prstGeom prst="rect">
            <a:avLst/>
          </a:prstGeom>
        </p:spPr>
      </p:pic>
      <p:pic>
        <p:nvPicPr>
          <p:cNvPr id="33" name="Grafik 32" descr="Ein Bild, das Gebäude, sitzend, Rock, Stein enthält.&#10;&#10;Automatisch generierte Beschreibung">
            <a:extLst>
              <a:ext uri="{FF2B5EF4-FFF2-40B4-BE49-F238E27FC236}">
                <a16:creationId xmlns:a16="http://schemas.microsoft.com/office/drawing/2014/main" id="{58E3662E-D929-423B-A1E9-9B3EC51DC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" y="3480526"/>
            <a:ext cx="1324568" cy="1324568"/>
          </a:xfrm>
          <a:prstGeom prst="rect">
            <a:avLst/>
          </a:prstGeom>
        </p:spPr>
      </p:pic>
      <p:pic>
        <p:nvPicPr>
          <p:cNvPr id="38" name="Grafik 37" descr="Ein Bild, das Gebäude, sitzend, Bär, alt enthält.&#10;&#10;Automatisch generierte Beschreibung">
            <a:extLst>
              <a:ext uri="{FF2B5EF4-FFF2-40B4-BE49-F238E27FC236}">
                <a16:creationId xmlns:a16="http://schemas.microsoft.com/office/drawing/2014/main" id="{6A190CFA-7CCA-40A1-B27C-10A80105F0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" y="1638567"/>
            <a:ext cx="1324568" cy="1324568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E3B7E04A-6F2D-4901-AE52-550E4EC82A48}"/>
              </a:ext>
            </a:extLst>
          </p:cNvPr>
          <p:cNvSpPr txBox="1"/>
          <p:nvPr/>
        </p:nvSpPr>
        <p:spPr>
          <a:xfrm>
            <a:off x="1892058" y="2116185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5542175-37DB-4A06-B4D3-9E46FCBFE8E2}"/>
              </a:ext>
            </a:extLst>
          </p:cNvPr>
          <p:cNvSpPr txBox="1"/>
          <p:nvPr/>
        </p:nvSpPr>
        <p:spPr>
          <a:xfrm>
            <a:off x="1889003" y="3958144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EEC8587-5A51-4F72-9B59-66E8ADCDF8BF}"/>
              </a:ext>
            </a:extLst>
          </p:cNvPr>
          <p:cNvSpPr txBox="1"/>
          <p:nvPr/>
        </p:nvSpPr>
        <p:spPr>
          <a:xfrm rot="2700000">
            <a:off x="1972352" y="3004854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B858979-B531-43C0-867D-E2BCE0B8D448}"/>
              </a:ext>
            </a:extLst>
          </p:cNvPr>
          <p:cNvSpPr txBox="1"/>
          <p:nvPr/>
        </p:nvSpPr>
        <p:spPr>
          <a:xfrm rot="5400000">
            <a:off x="2892353" y="3038760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A4BF5CF-9147-4AEB-A31B-F8F4A9E1780B}"/>
              </a:ext>
            </a:extLst>
          </p:cNvPr>
          <p:cNvSpPr txBox="1"/>
          <p:nvPr/>
        </p:nvSpPr>
        <p:spPr>
          <a:xfrm rot="5400000">
            <a:off x="1052805" y="3041222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26E73B17-2050-4B18-AAF9-A0688D2C8EF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31629" y="1358930"/>
            <a:ext cx="3814762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7" name="Picture 5">
            <a:extLst>
              <a:ext uri="{FF2B5EF4-FFF2-40B4-BE49-F238E27FC236}">
                <a16:creationId xmlns:a16="http://schemas.microsoft.com/office/drawing/2014/main" id="{15139786-2CAB-4D6A-A820-5CC8BD99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29" y="1358930"/>
            <a:ext cx="3825874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Grafik 47" descr="Ein Bild, das Gebäude, Foto, sitzend, Stein enthält.&#10;&#10;Automatisch generierte Beschreibung">
            <a:extLst>
              <a:ext uri="{FF2B5EF4-FFF2-40B4-BE49-F238E27FC236}">
                <a16:creationId xmlns:a16="http://schemas.microsoft.com/office/drawing/2014/main" id="{D974A220-1CAE-4B61-B97C-C5A1B7CC8B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833" l="1167" r="97167">
                        <a14:foregroundMark x1="87167" y1="57667" x2="90333" y2="71500"/>
                        <a14:foregroundMark x1="90333" y1="71500" x2="88167" y2="85833"/>
                        <a14:foregroundMark x1="88167" y1="85833" x2="74500" y2="90000"/>
                        <a14:foregroundMark x1="74500" y1="90000" x2="68000" y2="88000"/>
                        <a14:foregroundMark x1="91833" y1="75167" x2="94333" y2="90833"/>
                        <a14:foregroundMark x1="94333" y1="90833" x2="82500" y2="97333"/>
                        <a14:foregroundMark x1="82500" y1="97333" x2="56833" y2="93667"/>
                        <a14:foregroundMark x1="91500" y1="70833" x2="97167" y2="91000"/>
                        <a14:foregroundMark x1="87167" y1="71167" x2="79333" y2="76500"/>
                        <a14:foregroundMark x1="9000" y1="62333" x2="6167" y2="90667"/>
                        <a14:foregroundMark x1="6167" y1="90667" x2="29833" y2="95000"/>
                        <a14:foregroundMark x1="3667" y1="95667" x2="1333" y2="97667"/>
                        <a14:foregroundMark x1="92833" y1="96333" x2="94500" y2="96667"/>
                        <a14:foregroundMark x1="44667" y1="97667" x2="44333" y2="97667"/>
                        <a14:foregroundMark x1="66000" y1="78167" x2="71667" y2="71167"/>
                        <a14:foregroundMark x1="86500" y1="75167" x2="73667" y2="63333"/>
                        <a14:foregroundMark x1="73667" y1="63333" x2="62167" y2="74833"/>
                        <a14:foregroundMark x1="62167" y1="74833" x2="70833" y2="84333"/>
                        <a14:foregroundMark x1="70833" y1="84333" x2="82167" y2="78167"/>
                        <a14:foregroundMark x1="82167" y1="78167" x2="82833" y2="77167"/>
                        <a14:foregroundMark x1="93167" y1="69500" x2="92333" y2="66667"/>
                        <a14:foregroundMark x1="93333" y1="68333" x2="93167" y2="66333"/>
                        <a14:foregroundMark x1="93500" y1="70667" x2="92667" y2="66167"/>
                        <a14:foregroundMark x1="93833" y1="69667" x2="93167" y2="66000"/>
                        <a14:foregroundMark x1="16667" y1="22833" x2="17167" y2="20000"/>
                        <a14:foregroundMark x1="16333" y1="23000" x2="16667" y2="21000"/>
                        <a14:foregroundMark x1="15667" y1="23333" x2="16333" y2="21333"/>
                        <a14:foregroundMark x1="11000" y1="46500" x2="11500" y2="43000"/>
                        <a14:foregroundMark x1="37667" y1="96833" x2="44667" y2="97000"/>
                        <a14:foregroundMark x1="44500" y1="97833" x2="44077" y2="97833"/>
                        <a14:backgroundMark x1="45167" y1="99500" x2="37000" y2="9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4241">
            <a:off x="7478329" y="917943"/>
            <a:ext cx="3773999" cy="4039199"/>
          </a:xfrm>
          <a:prstGeom prst="rect">
            <a:avLst/>
          </a:prstGeom>
          <a:scene3d>
            <a:camera prst="orthographicFront">
              <a:rot lat="2400000" lon="900000" rev="21000000"/>
            </a:camera>
            <a:lightRig rig="threePt" dir="t"/>
          </a:scene3d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FD9B008-1EED-466A-B0C5-400325255D69}"/>
              </a:ext>
            </a:extLst>
          </p:cNvPr>
          <p:cNvSpPr/>
          <p:nvPr/>
        </p:nvSpPr>
        <p:spPr>
          <a:xfrm>
            <a:off x="5288144" y="2843612"/>
            <a:ext cx="958486" cy="7406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29F6D062-85AD-41D5-B1B0-7A5ED7D4DFF2}"/>
              </a:ext>
            </a:extLst>
          </p:cNvPr>
          <p:cNvSpPr/>
          <p:nvPr/>
        </p:nvSpPr>
        <p:spPr>
          <a:xfrm>
            <a:off x="5432199" y="3626781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[1, 2]</a:t>
            </a:r>
          </a:p>
        </p:txBody>
      </p:sp>
    </p:spTree>
    <p:extLst>
      <p:ext uri="{BB962C8B-B14F-4D97-AF65-F5344CB8AC3E}">
        <p14:creationId xmlns:p14="http://schemas.microsoft.com/office/powerpoint/2010/main" val="22747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F5B29-DEC6-4006-B0AA-747B696A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Project Scope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DE0FA-4D26-4C12-8D99-290D846D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477BE8-0906-4D80-BD21-B1B3F005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B73023-A6CF-4E07-8B54-31CE2FA2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4</a:t>
            </a:fld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de-DE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A4727C2-F77B-408D-B0A5-D88B804012F2}"/>
              </a:ext>
            </a:extLst>
          </p:cNvPr>
          <p:cNvCxnSpPr>
            <a:cxnSpLocks/>
            <a:stCxn id="8" idx="2"/>
            <a:endCxn id="31" idx="0"/>
          </p:cNvCxnSpPr>
          <p:nvPr/>
        </p:nvCxnSpPr>
        <p:spPr>
          <a:xfrm flipH="1">
            <a:off x="5767387" y="2255425"/>
            <a:ext cx="3846" cy="588187"/>
          </a:xfrm>
          <a:prstGeom prst="straightConnector1">
            <a:avLst/>
          </a:prstGeom>
          <a:ln w="38100">
            <a:solidFill>
              <a:srgbClr val="C50E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901558D0-B0FF-4960-BD13-726A9EDAAE2D}"/>
              </a:ext>
            </a:extLst>
          </p:cNvPr>
          <p:cNvSpPr/>
          <p:nvPr/>
        </p:nvSpPr>
        <p:spPr>
          <a:xfrm>
            <a:off x="4768535" y="1308195"/>
            <a:ext cx="2005396" cy="947230"/>
          </a:xfrm>
          <a:prstGeom prst="rect">
            <a:avLst/>
          </a:prstGeom>
          <a:noFill/>
          <a:ln w="28575">
            <a:solidFill>
              <a:srgbClr val="C50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rgbClr val="C50E1F"/>
                </a:solidFill>
              </a:rPr>
              <a:t>Differentiable</a:t>
            </a:r>
            <a:r>
              <a:rPr lang="de-DE" sz="2400" dirty="0">
                <a:solidFill>
                  <a:srgbClr val="C50E1F"/>
                </a:solidFill>
              </a:rPr>
              <a:t> </a:t>
            </a:r>
            <a:r>
              <a:rPr lang="de-DE" sz="2400" dirty="0" err="1">
                <a:solidFill>
                  <a:srgbClr val="C50E1F"/>
                </a:solidFill>
              </a:rPr>
              <a:t>Pathtracer</a:t>
            </a:r>
            <a:endParaRPr lang="de-DE" sz="2400" dirty="0">
              <a:solidFill>
                <a:srgbClr val="C50E1F"/>
              </a:solidFill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B1C356CF-CF59-486E-BB76-6499A60E874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31629" y="1739928"/>
            <a:ext cx="3814762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8" name="Inhaltsplatzhalter 8">
            <a:extLst>
              <a:ext uri="{FF2B5EF4-FFF2-40B4-BE49-F238E27FC236}">
                <a16:creationId xmlns:a16="http://schemas.microsoft.com/office/drawing/2014/main" id="{2FDA9DBF-C821-44D8-BECF-012E215AA6C9}"/>
              </a:ext>
            </a:extLst>
          </p:cNvPr>
          <p:cNvSpPr txBox="1">
            <a:spLocks/>
          </p:cNvSpPr>
          <p:nvPr/>
        </p:nvSpPr>
        <p:spPr>
          <a:xfrm>
            <a:off x="509586" y="1200212"/>
            <a:ext cx="11053417" cy="479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FAA8660-E2BC-41D0-97EB-F5C5D1629F4F}"/>
              </a:ext>
            </a:extLst>
          </p:cNvPr>
          <p:cNvSpPr/>
          <p:nvPr/>
        </p:nvSpPr>
        <p:spPr>
          <a:xfrm>
            <a:off x="446375" y="5506709"/>
            <a:ext cx="6270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Deschaintre</a:t>
            </a:r>
            <a:r>
              <a:rPr lang="en-US" sz="1200" dirty="0"/>
              <a:t> et al., 2018, </a:t>
            </a:r>
            <a:r>
              <a:rPr lang="en-US" sz="1200" i="1" dirty="0">
                <a:hlinkClick r:id="rId3"/>
              </a:rPr>
              <a:t>Single-Image SVBRDF Capture with a Rendering-Aware Deep Network</a:t>
            </a:r>
            <a:r>
              <a:rPr lang="en-US" sz="1200" i="1" dirty="0"/>
              <a:t/>
            </a:r>
            <a:br>
              <a:rPr lang="en-US" sz="1200" i="1" dirty="0"/>
            </a:br>
            <a:r>
              <a:rPr lang="en-US" sz="1200" dirty="0"/>
              <a:t>[2] </a:t>
            </a:r>
            <a:r>
              <a:rPr lang="en-US" sz="1200" dirty="0" err="1"/>
              <a:t>Deschaintre</a:t>
            </a:r>
            <a:r>
              <a:rPr lang="en-US" sz="1200" dirty="0"/>
              <a:t> et al., 2019, </a:t>
            </a:r>
            <a:r>
              <a:rPr lang="en-US" sz="1200" i="1" dirty="0">
                <a:hlinkClick r:id="rId4"/>
              </a:rPr>
              <a:t>Flexible SVBRDF Capture with a Multi-Image Deep Network</a:t>
            </a:r>
            <a:endParaRPr lang="en-US" sz="1200" i="1" dirty="0"/>
          </a:p>
          <a:p>
            <a:r>
              <a:rPr lang="de-DE" sz="1200" dirty="0"/>
              <a:t>[3] Li et al., 2018, </a:t>
            </a:r>
            <a:r>
              <a:rPr lang="en-US" sz="1200" i="1" dirty="0">
                <a:hlinkClick r:id="rId5"/>
              </a:rPr>
              <a:t>Differentiable Monte Carlo Ray Tracing through Edge Sampling</a:t>
            </a:r>
            <a:endParaRPr lang="de-DE" sz="1200" i="1" dirty="0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5AB18420-7CAB-4D19-AEAC-6053054AFE07}"/>
              </a:ext>
            </a:extLst>
          </p:cNvPr>
          <p:cNvCxnSpPr>
            <a:cxnSpLocks/>
          </p:cNvCxnSpPr>
          <p:nvPr/>
        </p:nvCxnSpPr>
        <p:spPr>
          <a:xfrm>
            <a:off x="3732756" y="3218686"/>
            <a:ext cx="40153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 descr="Ein Bild, das Gebäude, sitzend, Rock, alt enthält.&#10;&#10;Automatisch generierte Beschreibung">
            <a:extLst>
              <a:ext uri="{FF2B5EF4-FFF2-40B4-BE49-F238E27FC236}">
                <a16:creationId xmlns:a16="http://schemas.microsoft.com/office/drawing/2014/main" id="{73F21ED6-7E0A-4954-A043-8FD261D3E3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70" y="1638567"/>
            <a:ext cx="1324568" cy="1324568"/>
          </a:xfrm>
          <a:prstGeom prst="rect">
            <a:avLst/>
          </a:prstGeom>
        </p:spPr>
      </p:pic>
      <p:pic>
        <p:nvPicPr>
          <p:cNvPr id="33" name="Grafik 32" descr="Ein Bild, das Schnee, bedeckt, Feuer, weiß enthält.&#10;&#10;Automatisch generierte Beschreibung">
            <a:extLst>
              <a:ext uri="{FF2B5EF4-FFF2-40B4-BE49-F238E27FC236}">
                <a16:creationId xmlns:a16="http://schemas.microsoft.com/office/drawing/2014/main" id="{E27CE535-EB8B-429E-B211-9FBF011B1C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70" y="3480526"/>
            <a:ext cx="1324568" cy="1324568"/>
          </a:xfrm>
          <a:prstGeom prst="rect">
            <a:avLst/>
          </a:prstGeom>
        </p:spPr>
      </p:pic>
      <p:pic>
        <p:nvPicPr>
          <p:cNvPr id="38" name="Grafik 37" descr="Ein Bild, das Gebäude, sitzend, Rock, Stein enthält.&#10;&#10;Automatisch generierte Beschreibung">
            <a:extLst>
              <a:ext uri="{FF2B5EF4-FFF2-40B4-BE49-F238E27FC236}">
                <a16:creationId xmlns:a16="http://schemas.microsoft.com/office/drawing/2014/main" id="{4620C811-EA6A-4562-A376-4EBE4386385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" y="3480526"/>
            <a:ext cx="1324568" cy="1324568"/>
          </a:xfrm>
          <a:prstGeom prst="rect">
            <a:avLst/>
          </a:prstGeom>
        </p:spPr>
      </p:pic>
      <p:pic>
        <p:nvPicPr>
          <p:cNvPr id="40" name="Grafik 39" descr="Ein Bild, das Gebäude, sitzend, Bär, alt enthält.&#10;&#10;Automatisch generierte Beschreibung">
            <a:extLst>
              <a:ext uri="{FF2B5EF4-FFF2-40B4-BE49-F238E27FC236}">
                <a16:creationId xmlns:a16="http://schemas.microsoft.com/office/drawing/2014/main" id="{FFF979D2-925E-42D4-B758-210ACFB18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" y="1638567"/>
            <a:ext cx="1324568" cy="1324568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611CE532-E966-4153-9FF9-930A8FC90CC2}"/>
              </a:ext>
            </a:extLst>
          </p:cNvPr>
          <p:cNvSpPr txBox="1"/>
          <p:nvPr/>
        </p:nvSpPr>
        <p:spPr>
          <a:xfrm>
            <a:off x="1892058" y="2116185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CC01C57-B0DD-4DEC-B752-72C11AE38723}"/>
              </a:ext>
            </a:extLst>
          </p:cNvPr>
          <p:cNvSpPr txBox="1"/>
          <p:nvPr/>
        </p:nvSpPr>
        <p:spPr>
          <a:xfrm>
            <a:off x="1889003" y="3958144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CC2BE2A-614E-4A47-A520-D2C5763D2C7F}"/>
              </a:ext>
            </a:extLst>
          </p:cNvPr>
          <p:cNvSpPr txBox="1"/>
          <p:nvPr/>
        </p:nvSpPr>
        <p:spPr>
          <a:xfrm rot="2700000">
            <a:off x="1972352" y="3004854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92FD3265-5905-4DAD-BC6C-D18BC2F87C7C}"/>
              </a:ext>
            </a:extLst>
          </p:cNvPr>
          <p:cNvSpPr txBox="1"/>
          <p:nvPr/>
        </p:nvSpPr>
        <p:spPr>
          <a:xfrm rot="5400000">
            <a:off x="2892353" y="3038760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7EB7820-8335-4BFE-9DC9-7B87E65D7C9E}"/>
              </a:ext>
            </a:extLst>
          </p:cNvPr>
          <p:cNvSpPr txBox="1"/>
          <p:nvPr/>
        </p:nvSpPr>
        <p:spPr>
          <a:xfrm rot="5400000">
            <a:off x="1052805" y="3041222"/>
            <a:ext cx="34336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47" name="AutoShape 3">
            <a:extLst>
              <a:ext uri="{FF2B5EF4-FFF2-40B4-BE49-F238E27FC236}">
                <a16:creationId xmlns:a16="http://schemas.microsoft.com/office/drawing/2014/main" id="{262C6EC2-39B1-4F91-B0FE-462C1042872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31629" y="1358930"/>
            <a:ext cx="3814762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8" name="Picture 5">
            <a:extLst>
              <a:ext uri="{FF2B5EF4-FFF2-40B4-BE49-F238E27FC236}">
                <a16:creationId xmlns:a16="http://schemas.microsoft.com/office/drawing/2014/main" id="{2ABE8D08-3565-4292-BDCA-0A751292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29" y="1358930"/>
            <a:ext cx="3825874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Grafik 48" descr="Ein Bild, das Gebäude, Foto, sitzend, Stein enthält.&#10;&#10;Automatisch generierte Beschreibung">
            <a:extLst>
              <a:ext uri="{FF2B5EF4-FFF2-40B4-BE49-F238E27FC236}">
                <a16:creationId xmlns:a16="http://schemas.microsoft.com/office/drawing/2014/main" id="{C76E76B0-11EF-4630-B722-3026605336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833" l="1167" r="97167">
                        <a14:foregroundMark x1="87167" y1="57667" x2="90333" y2="71500"/>
                        <a14:foregroundMark x1="90333" y1="71500" x2="88167" y2="85833"/>
                        <a14:foregroundMark x1="88167" y1="85833" x2="74500" y2="90000"/>
                        <a14:foregroundMark x1="74500" y1="90000" x2="68000" y2="88000"/>
                        <a14:foregroundMark x1="91833" y1="75167" x2="94333" y2="90833"/>
                        <a14:foregroundMark x1="94333" y1="90833" x2="82500" y2="97333"/>
                        <a14:foregroundMark x1="82500" y1="97333" x2="56833" y2="93667"/>
                        <a14:foregroundMark x1="91500" y1="70833" x2="97167" y2="91000"/>
                        <a14:foregroundMark x1="87167" y1="71167" x2="79333" y2="76500"/>
                        <a14:foregroundMark x1="9000" y1="62333" x2="6167" y2="90667"/>
                        <a14:foregroundMark x1="6167" y1="90667" x2="29833" y2="95000"/>
                        <a14:foregroundMark x1="3667" y1="95667" x2="1333" y2="97667"/>
                        <a14:foregroundMark x1="92833" y1="96333" x2="94500" y2="96667"/>
                        <a14:foregroundMark x1="44667" y1="97667" x2="44333" y2="97667"/>
                        <a14:foregroundMark x1="66000" y1="78167" x2="71667" y2="71167"/>
                        <a14:foregroundMark x1="86500" y1="75167" x2="73667" y2="63333"/>
                        <a14:foregroundMark x1="73667" y1="63333" x2="62167" y2="74833"/>
                        <a14:foregroundMark x1="62167" y1="74833" x2="70833" y2="84333"/>
                        <a14:foregroundMark x1="70833" y1="84333" x2="82167" y2="78167"/>
                        <a14:foregroundMark x1="82167" y1="78167" x2="82833" y2="77167"/>
                        <a14:foregroundMark x1="93167" y1="69500" x2="92333" y2="66667"/>
                        <a14:foregroundMark x1="93333" y1="68333" x2="93167" y2="66333"/>
                        <a14:foregroundMark x1="93500" y1="70667" x2="92667" y2="66167"/>
                        <a14:foregroundMark x1="93833" y1="69667" x2="93167" y2="66000"/>
                        <a14:foregroundMark x1="16667" y1="22833" x2="17167" y2="20000"/>
                        <a14:foregroundMark x1="16333" y1="23000" x2="16667" y2="21000"/>
                        <a14:foregroundMark x1="15667" y1="23333" x2="16333" y2="21333"/>
                        <a14:foregroundMark x1="11000" y1="46500" x2="11500" y2="43000"/>
                        <a14:foregroundMark x1="37667" y1="96833" x2="44667" y2="97000"/>
                        <a14:foregroundMark x1="44500" y1="97833" x2="44077" y2="97833"/>
                        <a14:backgroundMark x1="45167" y1="99500" x2="37000" y2="9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4241">
            <a:off x="7478329" y="917943"/>
            <a:ext cx="3773999" cy="4039199"/>
          </a:xfrm>
          <a:prstGeom prst="rect">
            <a:avLst/>
          </a:prstGeom>
          <a:scene3d>
            <a:camera prst="orthographicFront">
              <a:rot lat="2400000" lon="900000" rev="21000000"/>
            </a:camera>
            <a:lightRig rig="threePt" dir="t"/>
          </a:scene3d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DA62369D-FEE9-43D4-8585-2144ED356CCA}"/>
              </a:ext>
            </a:extLst>
          </p:cNvPr>
          <p:cNvSpPr/>
          <p:nvPr/>
        </p:nvSpPr>
        <p:spPr>
          <a:xfrm>
            <a:off x="5432199" y="3626781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[1, 2]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5018355F-8A65-4317-8A89-AC226A62EFD9}"/>
              </a:ext>
            </a:extLst>
          </p:cNvPr>
          <p:cNvSpPr/>
          <p:nvPr/>
        </p:nvSpPr>
        <p:spPr>
          <a:xfrm>
            <a:off x="6770085" y="1963035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[3]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014721B6-479F-4FD4-BDA0-840347775527}"/>
              </a:ext>
            </a:extLst>
          </p:cNvPr>
          <p:cNvSpPr/>
          <p:nvPr/>
        </p:nvSpPr>
        <p:spPr>
          <a:xfrm>
            <a:off x="5288144" y="2843612"/>
            <a:ext cx="958486" cy="7406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CNN</a:t>
            </a:r>
          </a:p>
        </p:txBody>
      </p:sp>
    </p:spTree>
    <p:extLst>
      <p:ext uri="{BB962C8B-B14F-4D97-AF65-F5344CB8AC3E}">
        <p14:creationId xmlns:p14="http://schemas.microsoft.com/office/powerpoint/2010/main" val="24092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68061-220B-4EB1-8FC4-F3A6AB76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Recap</a:t>
            </a:r>
            <a:r>
              <a:rPr lang="de-DE" dirty="0"/>
              <a:t> – Motivation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379E6-802F-4087-AB5D-F81681E52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Why</a:t>
            </a:r>
            <a:r>
              <a:rPr lang="de-DE" dirty="0"/>
              <a:t> material </a:t>
            </a:r>
            <a:r>
              <a:rPr lang="de-DE" dirty="0" err="1"/>
              <a:t>estimation</a:t>
            </a:r>
            <a:r>
              <a:rPr lang="de-DE" dirty="0"/>
              <a:t>?</a:t>
            </a:r>
          </a:p>
          <a:p>
            <a:pPr lvl="1"/>
            <a:r>
              <a:rPr lang="en-US" dirty="0"/>
              <a:t>Holistic 3D reconstruction </a:t>
            </a:r>
            <a:br>
              <a:rPr lang="en-US" dirty="0"/>
            </a:br>
            <a:r>
              <a:rPr lang="en-US" dirty="0"/>
              <a:t>(geometry + material)</a:t>
            </a:r>
          </a:p>
          <a:p>
            <a:pPr lvl="1"/>
            <a:r>
              <a:rPr lang="en-US" dirty="0"/>
              <a:t>Photorealistic assets for </a:t>
            </a:r>
          </a:p>
          <a:p>
            <a:pPr lvl="2"/>
            <a:r>
              <a:rPr lang="en-US" dirty="0"/>
              <a:t>Games</a:t>
            </a:r>
          </a:p>
          <a:p>
            <a:pPr lvl="2"/>
            <a:r>
              <a:rPr lang="en-US" dirty="0"/>
              <a:t>Movies</a:t>
            </a:r>
          </a:p>
          <a:p>
            <a:pPr lvl="2"/>
            <a:r>
              <a:rPr lang="en-US" dirty="0"/>
              <a:t>Cultural heritage</a:t>
            </a:r>
          </a:p>
          <a:p>
            <a:pPr lvl="2"/>
            <a:r>
              <a:rPr lang="en-DE" dirty="0"/>
              <a:t>…</a:t>
            </a:r>
            <a:endParaRPr lang="de-DE" dirty="0"/>
          </a:p>
          <a:p>
            <a:pPr lvl="1"/>
            <a:r>
              <a:rPr lang="de-DE" dirty="0"/>
              <a:t>Multi material 3D </a:t>
            </a:r>
            <a:r>
              <a:rPr lang="de-DE" dirty="0" err="1"/>
              <a:t>printing</a:t>
            </a:r>
            <a:endParaRPr lang="de-DE" dirty="0"/>
          </a:p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differentiable</a:t>
            </a:r>
            <a:r>
              <a:rPr lang="de-DE" dirty="0"/>
              <a:t> </a:t>
            </a:r>
            <a:r>
              <a:rPr lang="de-DE" dirty="0" err="1"/>
              <a:t>pathtracer</a:t>
            </a:r>
            <a:r>
              <a:rPr lang="de-DE" dirty="0"/>
              <a:t>?</a:t>
            </a:r>
          </a:p>
          <a:p>
            <a:pPr lvl="1"/>
            <a:r>
              <a:rPr lang="de-DE" dirty="0"/>
              <a:t>General </a:t>
            </a:r>
            <a:r>
              <a:rPr lang="de-DE" dirty="0" err="1"/>
              <a:t>approach</a:t>
            </a:r>
            <a:r>
              <a:rPr lang="de-DE" dirty="0"/>
              <a:t> (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Flexible light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6FCA0A-B63E-4E6D-B397-CCBB4194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A23D81-AC4E-4600-99BC-B383A5D7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3878D3-6C59-44C8-8335-D748086B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6731D0-0D0F-4E8A-86AB-BC397A27E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38" y="1200212"/>
            <a:ext cx="5229576" cy="30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7FDC2-661E-4F26-AE0C-BFD6A239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Algorithm</a:t>
            </a:r>
            <a:r>
              <a:rPr lang="de-DE" dirty="0"/>
              <a:t> – Data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C1FB8B-FD5A-4421-ADC7-6C1BC1B5B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0B2215-9B65-4C4E-BD3E-47C6BBA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CC190-375E-4F51-A989-53F9BD40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91CED0-962F-47A3-A1C9-91CAA470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6</a:t>
            </a:fld>
            <a:endParaRPr lang="de-DE"/>
          </a:p>
        </p:txBody>
      </p:sp>
      <p:pic>
        <p:nvPicPr>
          <p:cNvPr id="15" name="Grafik 14" descr="Ein Bild, das Kreide, Briefpapier, Scheibe, Kuchen enthält.&#10;&#10;Automatisch generierte Beschreibung">
            <a:extLst>
              <a:ext uri="{FF2B5EF4-FFF2-40B4-BE49-F238E27FC236}">
                <a16:creationId xmlns:a16="http://schemas.microsoft.com/office/drawing/2014/main" id="{D10AE763-128C-4D67-8315-F718F0EC3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98" y="3744689"/>
            <a:ext cx="1943202" cy="1943200"/>
          </a:xfrm>
          <a:prstGeom prst="rect">
            <a:avLst/>
          </a:prstGeom>
        </p:spPr>
      </p:pic>
      <p:pic>
        <p:nvPicPr>
          <p:cNvPr id="17" name="Grafik 16" descr="Ein Bild, das Gebäude, Essen, weiß, sitzend enthält.&#10;&#10;Automatisch generierte Beschreibung">
            <a:extLst>
              <a:ext uri="{FF2B5EF4-FFF2-40B4-BE49-F238E27FC236}">
                <a16:creationId xmlns:a16="http://schemas.microsoft.com/office/drawing/2014/main" id="{C86C5479-88D7-43FB-B191-4AAB14B8E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96" y="3740600"/>
            <a:ext cx="1963190" cy="1963172"/>
          </a:xfrm>
          <a:prstGeom prst="rect">
            <a:avLst/>
          </a:prstGeom>
        </p:spPr>
      </p:pic>
      <p:pic>
        <p:nvPicPr>
          <p:cNvPr id="18" name="Grafik 17" descr="Ein Bild, das Laptop enthält.&#10;&#10;Automatisch generierte Beschreibung">
            <a:extLst>
              <a:ext uri="{FF2B5EF4-FFF2-40B4-BE49-F238E27FC236}">
                <a16:creationId xmlns:a16="http://schemas.microsoft.com/office/drawing/2014/main" id="{3763FB23-5C6A-423A-8E03-0941D391AD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09" y="3740600"/>
            <a:ext cx="1944678" cy="194467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40541B-0C71-4037-9330-37882EDFAE70}"/>
              </a:ext>
            </a:extLst>
          </p:cNvPr>
          <p:cNvSpPr txBox="1"/>
          <p:nvPr/>
        </p:nvSpPr>
        <p:spPr>
          <a:xfrm>
            <a:off x="3662694" y="5715994"/>
            <a:ext cx="202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Diffuse Albedo</a:t>
            </a:r>
            <a:endParaRPr lang="de-DE" sz="2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775ADDE-A8A9-448D-BFA0-8EA7CC47A85B}"/>
              </a:ext>
            </a:extLst>
          </p:cNvPr>
          <p:cNvSpPr txBox="1"/>
          <p:nvPr/>
        </p:nvSpPr>
        <p:spPr>
          <a:xfrm>
            <a:off x="9094812" y="5709688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Specular Albedo</a:t>
            </a:r>
            <a:endParaRPr lang="de-DE" sz="2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AA3365-96D6-4B8E-8C9B-3307315221B8}"/>
              </a:ext>
            </a:extLst>
          </p:cNvPr>
          <p:cNvSpPr txBox="1"/>
          <p:nvPr/>
        </p:nvSpPr>
        <p:spPr>
          <a:xfrm>
            <a:off x="6645632" y="5734487"/>
            <a:ext cx="1531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Roughness</a:t>
            </a:r>
            <a:endParaRPr lang="de-DE" sz="24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A189B60-1AC1-49D1-9B3E-A2FA30FCA49A}"/>
              </a:ext>
            </a:extLst>
          </p:cNvPr>
          <p:cNvSpPr txBox="1"/>
          <p:nvPr/>
        </p:nvSpPr>
        <p:spPr>
          <a:xfrm>
            <a:off x="1379592" y="572229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Normal</a:t>
            </a:r>
            <a:endParaRPr lang="de-DE" sz="2400" dirty="0"/>
          </a:p>
        </p:txBody>
      </p:sp>
      <p:pic>
        <p:nvPicPr>
          <p:cNvPr id="23" name="Grafik 22" descr="Ein Bild, das Gebäude, sitzend, Bär, alt enthält.&#10;&#10;Automatisch generierte Beschreibung">
            <a:extLst>
              <a:ext uri="{FF2B5EF4-FFF2-40B4-BE49-F238E27FC236}">
                <a16:creationId xmlns:a16="http://schemas.microsoft.com/office/drawing/2014/main" id="{31431966-54E4-4E4A-90CF-181DA7817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43" y="1117217"/>
            <a:ext cx="1961714" cy="196171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6964BD7-2FB4-407E-85D8-D6F836FC11E9}"/>
              </a:ext>
            </a:extLst>
          </p:cNvPr>
          <p:cNvSpPr txBox="1"/>
          <p:nvPr/>
        </p:nvSpPr>
        <p:spPr>
          <a:xfrm>
            <a:off x="5343710" y="3081940"/>
            <a:ext cx="1515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SDR Image</a:t>
            </a:r>
            <a:endParaRPr lang="de-DE" sz="2400" dirty="0"/>
          </a:p>
        </p:txBody>
      </p:sp>
      <p:pic>
        <p:nvPicPr>
          <p:cNvPr id="27" name="Grafik 26" descr="Ein Bild, das Stein, schmutzig, alt, sitzend enthält.&#10;&#10;Automatisch generierte Beschreibung">
            <a:extLst>
              <a:ext uri="{FF2B5EF4-FFF2-40B4-BE49-F238E27FC236}">
                <a16:creationId xmlns:a16="http://schemas.microsoft.com/office/drawing/2014/main" id="{CCD458C4-98A0-4151-8694-A8CF2126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44" y="3744689"/>
            <a:ext cx="1943202" cy="1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7FDC2-661E-4F26-AE0C-BFD6A239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Algorithm</a:t>
            </a:r>
            <a:r>
              <a:rPr lang="de-DE" dirty="0"/>
              <a:t> – Data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C1FB8B-FD5A-4421-ADC7-6C1BC1B5B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Material </a:t>
            </a:r>
            <a:r>
              <a:rPr lang="de-DE" dirty="0" err="1"/>
              <a:t>mixing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Augmented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generation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0B2215-9B65-4C4E-BD3E-47C6BBA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CC190-375E-4F51-A989-53F9BD40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91CED0-962F-47A3-A1C9-91CAA470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7</a:t>
            </a:fld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C68442A-4E0D-4163-AB22-551A2DEA3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160"/>
            <a:ext cx="4648200" cy="1162050"/>
          </a:xfrm>
          <a:prstGeom prst="rect">
            <a:avLst/>
          </a:prstGeom>
        </p:spPr>
      </p:pic>
      <p:pic>
        <p:nvPicPr>
          <p:cNvPr id="29" name="Grafik 28" descr="Ein Bild, das schwarz, weiß, suchend, Katze enthält.&#10;&#10;Automatisch generierte Beschreibung">
            <a:extLst>
              <a:ext uri="{FF2B5EF4-FFF2-40B4-BE49-F238E27FC236}">
                <a16:creationId xmlns:a16="http://schemas.microsoft.com/office/drawing/2014/main" id="{C88D75BF-7EB2-45D1-AB52-1C762883A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36707"/>
            <a:ext cx="4648201" cy="1162050"/>
          </a:xfrm>
          <a:prstGeom prst="rect">
            <a:avLst/>
          </a:prstGeom>
        </p:spPr>
      </p:pic>
      <p:pic>
        <p:nvPicPr>
          <p:cNvPr id="35" name="Grafik 34" descr="Ein Bild, das Katze, Mann, haltend, legend enthält.&#10;&#10;Automatisch generierte Beschreibung">
            <a:extLst>
              <a:ext uri="{FF2B5EF4-FFF2-40B4-BE49-F238E27FC236}">
                <a16:creationId xmlns:a16="http://schemas.microsoft.com/office/drawing/2014/main" id="{B7008E09-926F-4607-85EC-DA7B15601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07" y="2266951"/>
            <a:ext cx="4648196" cy="1162049"/>
          </a:xfrm>
          <a:prstGeom prst="rect">
            <a:avLst/>
          </a:prstGeom>
        </p:spPr>
      </p:pic>
      <p:pic>
        <p:nvPicPr>
          <p:cNvPr id="37" name="Grafik 36" descr="Ein Bild, das Gebäude, Teddy, alt, Auto enthält.&#10;&#10;Automatisch generierte Beschreibung">
            <a:extLst>
              <a:ext uri="{FF2B5EF4-FFF2-40B4-BE49-F238E27FC236}">
                <a16:creationId xmlns:a16="http://schemas.microsoft.com/office/drawing/2014/main" id="{DDC266A2-D66B-410A-B9C5-BB347675CB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19" y="4837107"/>
            <a:ext cx="1162049" cy="1162049"/>
          </a:xfrm>
          <a:prstGeom prst="rect">
            <a:avLst/>
          </a:prstGeom>
        </p:spPr>
      </p:pic>
      <p:pic>
        <p:nvPicPr>
          <p:cNvPr id="39" name="Grafik 38" descr="Ein Bild, das sitzend, Essen, Teller, Obst enthält.&#10;&#10;Automatisch generierte Beschreibung">
            <a:extLst>
              <a:ext uri="{FF2B5EF4-FFF2-40B4-BE49-F238E27FC236}">
                <a16:creationId xmlns:a16="http://schemas.microsoft.com/office/drawing/2014/main" id="{7123EE78-FB24-4CCC-9632-7FF156F973C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953" y="4837106"/>
            <a:ext cx="1162050" cy="1162050"/>
          </a:xfrm>
          <a:prstGeom prst="rect">
            <a:avLst/>
          </a:prstGeom>
        </p:spPr>
      </p:pic>
      <p:pic>
        <p:nvPicPr>
          <p:cNvPr id="41" name="Grafik 40" descr="Ein Bild, das sitzend, alt, Gebäude, weiß enthält.&#10;&#10;Automatisch generierte Beschreibung">
            <a:extLst>
              <a:ext uri="{FF2B5EF4-FFF2-40B4-BE49-F238E27FC236}">
                <a16:creationId xmlns:a16="http://schemas.microsoft.com/office/drawing/2014/main" id="{3B163DC0-B133-4B8C-85AF-4A23DA939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07" y="4846873"/>
            <a:ext cx="1162050" cy="1162050"/>
          </a:xfrm>
          <a:prstGeom prst="rect">
            <a:avLst/>
          </a:prstGeom>
        </p:spPr>
      </p:pic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ABAE6238-C23F-4042-B2A7-441D653F4764}"/>
              </a:ext>
            </a:extLst>
          </p:cNvPr>
          <p:cNvCxnSpPr>
            <a:cxnSpLocks/>
            <a:stCxn id="24" idx="3"/>
            <a:endCxn id="35" idx="1"/>
          </p:cNvCxnSpPr>
          <p:nvPr/>
        </p:nvCxnSpPr>
        <p:spPr>
          <a:xfrm>
            <a:off x="5486400" y="2257185"/>
            <a:ext cx="1428407" cy="59079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1ED535BD-234D-4713-A000-BFEC0DF129DF}"/>
              </a:ext>
            </a:extLst>
          </p:cNvPr>
          <p:cNvCxnSpPr>
            <a:stCxn id="29" idx="3"/>
            <a:endCxn id="35" idx="1"/>
          </p:cNvCxnSpPr>
          <p:nvPr/>
        </p:nvCxnSpPr>
        <p:spPr>
          <a:xfrm flipV="1">
            <a:off x="5486401" y="2847976"/>
            <a:ext cx="1428406" cy="669756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fik 45" descr="Ein Bild, das Katze, Mann, haltend, legend enthält.&#10;&#10;Automatisch generierte Beschreibung">
            <a:extLst>
              <a:ext uri="{FF2B5EF4-FFF2-40B4-BE49-F238E27FC236}">
                <a16:creationId xmlns:a16="http://schemas.microsoft.com/office/drawing/2014/main" id="{0113C3A1-5399-4FC3-AF3E-2DBC82B58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37108"/>
            <a:ext cx="4648196" cy="1162049"/>
          </a:xfrm>
          <a:prstGeom prst="rect">
            <a:avLst/>
          </a:prstGeom>
        </p:spPr>
      </p:pic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81ABA5B1-53CB-419B-9455-CDFFA7D34256}"/>
              </a:ext>
            </a:extLst>
          </p:cNvPr>
          <p:cNvCxnSpPr>
            <a:stCxn id="46" idx="3"/>
            <a:endCxn id="41" idx="1"/>
          </p:cNvCxnSpPr>
          <p:nvPr/>
        </p:nvCxnSpPr>
        <p:spPr>
          <a:xfrm>
            <a:off x="5486396" y="5418133"/>
            <a:ext cx="1428411" cy="97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CACE29C2-D411-4704-B159-6A841FE612A8}"/>
              </a:ext>
            </a:extLst>
          </p:cNvPr>
          <p:cNvSpPr txBox="1"/>
          <p:nvPr/>
        </p:nvSpPr>
        <p:spPr>
          <a:xfrm>
            <a:off x="9781428" y="524323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7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7FDC2-661E-4F26-AE0C-BFD6A239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Algorithm</a:t>
            </a:r>
            <a:r>
              <a:rPr lang="de-DE" dirty="0"/>
              <a:t> –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0B2215-9B65-4C4E-BD3E-47C6BBA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6CC190-375E-4F51-A989-53F9BD40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91CED0-962F-47A3-A1C9-91CAA470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8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3FF2B2A-2AB7-49FE-839A-BC070518F8FA}"/>
              </a:ext>
            </a:extLst>
          </p:cNvPr>
          <p:cNvSpPr/>
          <p:nvPr/>
        </p:nvSpPr>
        <p:spPr>
          <a:xfrm>
            <a:off x="2665527" y="2983817"/>
            <a:ext cx="246563" cy="18732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B44B7A8-2E98-43FC-B244-A6C6E860375B}"/>
              </a:ext>
            </a:extLst>
          </p:cNvPr>
          <p:cNvSpPr/>
          <p:nvPr/>
        </p:nvSpPr>
        <p:spPr>
          <a:xfrm>
            <a:off x="3123576" y="3388375"/>
            <a:ext cx="300867" cy="1473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B968B11-6A98-4769-855E-CF64EB255374}"/>
              </a:ext>
            </a:extLst>
          </p:cNvPr>
          <p:cNvSpPr/>
          <p:nvPr/>
        </p:nvSpPr>
        <p:spPr>
          <a:xfrm>
            <a:off x="3635929" y="3830311"/>
            <a:ext cx="387302" cy="1031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CF4573C-AF04-49CB-A49E-DC07D876802B}"/>
              </a:ext>
            </a:extLst>
          </p:cNvPr>
          <p:cNvSpPr/>
          <p:nvPr/>
        </p:nvSpPr>
        <p:spPr>
          <a:xfrm>
            <a:off x="4619102" y="4701418"/>
            <a:ext cx="868121" cy="162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B8001D39-53BF-4707-BB9D-1F38A0492B68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788809" y="4857063"/>
            <a:ext cx="0" cy="374369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5AA126B4-CF74-4154-8446-AF632094D65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274010" y="4861575"/>
            <a:ext cx="0" cy="364221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1C275961-EA87-4EDA-AAF2-9F265012F232}"/>
              </a:ext>
            </a:extLst>
          </p:cNvPr>
          <p:cNvSpPr txBox="1"/>
          <p:nvPr/>
        </p:nvSpPr>
        <p:spPr>
          <a:xfrm>
            <a:off x="2937596" y="2557706"/>
            <a:ext cx="911061" cy="384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Encoder</a:t>
            </a:r>
            <a:endParaRPr lang="de-DE" dirty="0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751E9463-B3D8-42A4-815E-EEFB76354C09}"/>
              </a:ext>
            </a:extLst>
          </p:cNvPr>
          <p:cNvSpPr txBox="1"/>
          <p:nvPr/>
        </p:nvSpPr>
        <p:spPr>
          <a:xfrm>
            <a:off x="5613858" y="4559359"/>
            <a:ext cx="339114" cy="38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DC569BBD-B1E0-422F-967C-4576B141BBD8}"/>
              </a:ext>
            </a:extLst>
          </p:cNvPr>
          <p:cNvSpPr/>
          <p:nvPr/>
        </p:nvSpPr>
        <p:spPr>
          <a:xfrm>
            <a:off x="6079298" y="3825741"/>
            <a:ext cx="387302" cy="1031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66E3D6C2-F90A-49EB-A96E-92280BD4F217}"/>
              </a:ext>
            </a:extLst>
          </p:cNvPr>
          <p:cNvSpPr/>
          <p:nvPr/>
        </p:nvSpPr>
        <p:spPr>
          <a:xfrm>
            <a:off x="6674947" y="3391147"/>
            <a:ext cx="300867" cy="1473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541021E9-5D74-44F9-8B75-A62B27686EE7}"/>
              </a:ext>
            </a:extLst>
          </p:cNvPr>
          <p:cNvSpPr/>
          <p:nvPr/>
        </p:nvSpPr>
        <p:spPr>
          <a:xfrm>
            <a:off x="7187300" y="2991101"/>
            <a:ext cx="246563" cy="18732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29C6AD89-ACBE-4040-81CD-5A8CD8B6C93A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829580" y="4861575"/>
            <a:ext cx="0" cy="364221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4BD76212-081B-465E-8533-5B006DF9952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053163" y="4864347"/>
            <a:ext cx="0" cy="369884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7FDB8F5D-5924-4467-B43A-0DC0BA4AAFC3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6261831" y="4857005"/>
            <a:ext cx="11118" cy="368791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98A072C0-36B8-4F4C-A01B-1EA63BE0DDB7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825381" y="4864347"/>
            <a:ext cx="0" cy="372656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96C2498C-81E4-404F-8471-EB919314EDC1}"/>
              </a:ext>
            </a:extLst>
          </p:cNvPr>
          <p:cNvCxnSpPr>
            <a:cxnSpLocks/>
            <a:stCxn id="64" idx="2"/>
          </p:cNvCxnSpPr>
          <p:nvPr/>
        </p:nvCxnSpPr>
        <p:spPr>
          <a:xfrm flipH="1">
            <a:off x="7310581" y="4864347"/>
            <a:ext cx="1" cy="372655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DCD0589B-01B0-4DFB-A8BA-21EB0A58C9B7}"/>
              </a:ext>
            </a:extLst>
          </p:cNvPr>
          <p:cNvCxnSpPr>
            <a:cxnSpLocks/>
          </p:cNvCxnSpPr>
          <p:nvPr/>
        </p:nvCxnSpPr>
        <p:spPr>
          <a:xfrm flipH="1">
            <a:off x="2788809" y="5234231"/>
            <a:ext cx="4521772" cy="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8204D1-D173-467D-BD51-B1082AA408C6}"/>
              </a:ext>
            </a:extLst>
          </p:cNvPr>
          <p:cNvCxnSpPr>
            <a:cxnSpLocks/>
          </p:cNvCxnSpPr>
          <p:nvPr/>
        </p:nvCxnSpPr>
        <p:spPr>
          <a:xfrm>
            <a:off x="4023231" y="4225613"/>
            <a:ext cx="20560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3165C064-B5ED-404C-87FC-C3766C550287}"/>
              </a:ext>
            </a:extLst>
          </p:cNvPr>
          <p:cNvCxnSpPr>
            <a:cxnSpLocks/>
          </p:cNvCxnSpPr>
          <p:nvPr/>
        </p:nvCxnSpPr>
        <p:spPr>
          <a:xfrm>
            <a:off x="3424443" y="3583356"/>
            <a:ext cx="32505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B8FA0335-BF58-4162-84C3-7D10DE7777E8}"/>
              </a:ext>
            </a:extLst>
          </p:cNvPr>
          <p:cNvCxnSpPr>
            <a:cxnSpLocks/>
          </p:cNvCxnSpPr>
          <p:nvPr/>
        </p:nvCxnSpPr>
        <p:spPr>
          <a:xfrm>
            <a:off x="2912090" y="3147020"/>
            <a:ext cx="42752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feld 94">
            <a:extLst>
              <a:ext uri="{FF2B5EF4-FFF2-40B4-BE49-F238E27FC236}">
                <a16:creationId xmlns:a16="http://schemas.microsoft.com/office/drawing/2014/main" id="{C7671BB7-2FEE-43FA-A3F6-A75E02B94BBC}"/>
              </a:ext>
            </a:extLst>
          </p:cNvPr>
          <p:cNvSpPr txBox="1"/>
          <p:nvPr/>
        </p:nvSpPr>
        <p:spPr>
          <a:xfrm>
            <a:off x="6272949" y="2546803"/>
            <a:ext cx="97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Decoder</a:t>
            </a:r>
            <a:endParaRPr lang="de-DE" dirty="0"/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71F0A721-92B2-4E99-8DCA-03639C10DC27}"/>
              </a:ext>
            </a:extLst>
          </p:cNvPr>
          <p:cNvSpPr txBox="1"/>
          <p:nvPr/>
        </p:nvSpPr>
        <p:spPr>
          <a:xfrm>
            <a:off x="4152211" y="4559359"/>
            <a:ext cx="339114" cy="38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  <a:endParaRPr lang="de-DE" dirty="0"/>
          </a:p>
        </p:txBody>
      </p:sp>
      <p:pic>
        <p:nvPicPr>
          <p:cNvPr id="122" name="Grafik 121">
            <a:extLst>
              <a:ext uri="{FF2B5EF4-FFF2-40B4-BE49-F238E27FC236}">
                <a16:creationId xmlns:a16="http://schemas.microsoft.com/office/drawing/2014/main" id="{287232CF-2F2F-44FC-83CC-CDAD9814AC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6" r="28594"/>
          <a:stretch/>
        </p:blipFill>
        <p:spPr>
          <a:xfrm>
            <a:off x="1065127" y="3345378"/>
            <a:ext cx="1144734" cy="1150123"/>
          </a:xfrm>
          <a:prstGeom prst="rect">
            <a:avLst/>
          </a:prstGeom>
        </p:spPr>
      </p:pic>
      <p:cxnSp>
        <p:nvCxnSpPr>
          <p:cNvPr id="123" name="Gerade Verbindung mit Pfeil 122">
            <a:extLst>
              <a:ext uri="{FF2B5EF4-FFF2-40B4-BE49-F238E27FC236}">
                <a16:creationId xmlns:a16="http://schemas.microsoft.com/office/drawing/2014/main" id="{40EFF9CE-3165-4F1B-B2A8-A4B1CDC0DA7D}"/>
              </a:ext>
            </a:extLst>
          </p:cNvPr>
          <p:cNvCxnSpPr>
            <a:cxnSpLocks/>
            <a:stCxn id="122" idx="3"/>
            <a:endCxn id="9" idx="1"/>
          </p:cNvCxnSpPr>
          <p:nvPr/>
        </p:nvCxnSpPr>
        <p:spPr>
          <a:xfrm>
            <a:off x="2209861" y="3920440"/>
            <a:ext cx="4556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mit Pfeil 127">
            <a:extLst>
              <a:ext uri="{FF2B5EF4-FFF2-40B4-BE49-F238E27FC236}">
                <a16:creationId xmlns:a16="http://schemas.microsoft.com/office/drawing/2014/main" id="{DBF2F65D-74C1-4082-BE7E-25D5B73BC9DD}"/>
              </a:ext>
            </a:extLst>
          </p:cNvPr>
          <p:cNvCxnSpPr>
            <a:cxnSpLocks/>
            <a:stCxn id="64" idx="3"/>
            <a:endCxn id="134" idx="2"/>
          </p:cNvCxnSpPr>
          <p:nvPr/>
        </p:nvCxnSpPr>
        <p:spPr>
          <a:xfrm flipV="1">
            <a:off x="7433863" y="3920439"/>
            <a:ext cx="449752" cy="72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Grafik 133" descr="Ein Bild, das drinnen, Bett, sitzend, Katze enthält.&#10;&#10;Automatisch generierte Beschreibung">
            <a:extLst>
              <a:ext uri="{FF2B5EF4-FFF2-40B4-BE49-F238E27FC236}">
                <a16:creationId xmlns:a16="http://schemas.microsoft.com/office/drawing/2014/main" id="{04BA3078-10C0-4AC4-8AE7-F5163BA9D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1310" y="3463003"/>
            <a:ext cx="3659481" cy="914871"/>
          </a:xfrm>
          <a:prstGeom prst="rect">
            <a:avLst/>
          </a:prstGeom>
        </p:spPr>
      </p:pic>
      <p:sp>
        <p:nvSpPr>
          <p:cNvPr id="137" name="Rechteck: abgerundete Ecken 136">
            <a:extLst>
              <a:ext uri="{FF2B5EF4-FFF2-40B4-BE49-F238E27FC236}">
                <a16:creationId xmlns:a16="http://schemas.microsoft.com/office/drawing/2014/main" id="{B302881A-18D2-475A-A6C1-831298DA2DB7}"/>
              </a:ext>
            </a:extLst>
          </p:cNvPr>
          <p:cNvSpPr/>
          <p:nvPr/>
        </p:nvSpPr>
        <p:spPr>
          <a:xfrm>
            <a:off x="994207" y="1330939"/>
            <a:ext cx="1286574" cy="7406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Data Reader</a:t>
            </a:r>
          </a:p>
        </p:txBody>
      </p:sp>
      <p:cxnSp>
        <p:nvCxnSpPr>
          <p:cNvPr id="140" name="Gerade Verbindung mit Pfeil 139">
            <a:extLst>
              <a:ext uri="{FF2B5EF4-FFF2-40B4-BE49-F238E27FC236}">
                <a16:creationId xmlns:a16="http://schemas.microsoft.com/office/drawing/2014/main" id="{F000311D-967C-474F-A540-A62EAD4D65FF}"/>
              </a:ext>
            </a:extLst>
          </p:cNvPr>
          <p:cNvCxnSpPr>
            <a:cxnSpLocks/>
            <a:stCxn id="137" idx="2"/>
            <a:endCxn id="122" idx="0"/>
          </p:cNvCxnSpPr>
          <p:nvPr/>
        </p:nvCxnSpPr>
        <p:spPr>
          <a:xfrm>
            <a:off x="1637494" y="2071561"/>
            <a:ext cx="0" cy="12738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Grafik 144" descr="Ein Bild, das schwarz, weiß, suchend, Katze enthält.&#10;&#10;Automatisch generierte Beschreibung">
            <a:extLst>
              <a:ext uri="{FF2B5EF4-FFF2-40B4-BE49-F238E27FC236}">
                <a16:creationId xmlns:a16="http://schemas.microsoft.com/office/drawing/2014/main" id="{1A2E2A6C-E86D-4A9E-90F1-B56EC47CC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8011" y="3463004"/>
            <a:ext cx="3659481" cy="914870"/>
          </a:xfrm>
          <a:prstGeom prst="rect">
            <a:avLst/>
          </a:prstGeom>
        </p:spPr>
      </p:pic>
      <p:cxnSp>
        <p:nvCxnSpPr>
          <p:cNvPr id="156" name="Verbinder: gewinkelt 155">
            <a:extLst>
              <a:ext uri="{FF2B5EF4-FFF2-40B4-BE49-F238E27FC236}">
                <a16:creationId xmlns:a16="http://schemas.microsoft.com/office/drawing/2014/main" id="{2A40DB35-B92F-4C40-8960-A650AF804C2A}"/>
              </a:ext>
            </a:extLst>
          </p:cNvPr>
          <p:cNvCxnSpPr>
            <a:cxnSpLocks/>
            <a:stCxn id="137" idx="3"/>
            <a:endCxn id="145" idx="1"/>
          </p:cNvCxnSpPr>
          <p:nvPr/>
        </p:nvCxnSpPr>
        <p:spPr>
          <a:xfrm>
            <a:off x="2280781" y="1701250"/>
            <a:ext cx="8286971" cy="38944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Gerade Verbindung mit Pfeil 161">
            <a:extLst>
              <a:ext uri="{FF2B5EF4-FFF2-40B4-BE49-F238E27FC236}">
                <a16:creationId xmlns:a16="http://schemas.microsoft.com/office/drawing/2014/main" id="{4B4A325B-4E5C-42ED-BC89-D796E6CB7CFE}"/>
              </a:ext>
            </a:extLst>
          </p:cNvPr>
          <p:cNvCxnSpPr>
            <a:cxnSpLocks/>
            <a:stCxn id="134" idx="0"/>
            <a:endCxn id="145" idx="2"/>
          </p:cNvCxnSpPr>
          <p:nvPr/>
        </p:nvCxnSpPr>
        <p:spPr>
          <a:xfrm>
            <a:off x="8798486" y="3920439"/>
            <a:ext cx="1311831" cy="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feld 165">
            <a:extLst>
              <a:ext uri="{FF2B5EF4-FFF2-40B4-BE49-F238E27FC236}">
                <a16:creationId xmlns:a16="http://schemas.microsoft.com/office/drawing/2014/main" id="{8AE70964-292A-4F4C-B49A-564A2EB90678}"/>
              </a:ext>
            </a:extLst>
          </p:cNvPr>
          <p:cNvSpPr txBox="1"/>
          <p:nvPr/>
        </p:nvSpPr>
        <p:spPr>
          <a:xfrm>
            <a:off x="9162494" y="350916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  <a:endParaRPr lang="de-DE" dirty="0"/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9377A4F8-F5BD-4EEF-A970-EEAC26EDDD11}"/>
              </a:ext>
            </a:extLst>
          </p:cNvPr>
          <p:cNvSpPr txBox="1"/>
          <p:nvPr/>
        </p:nvSpPr>
        <p:spPr>
          <a:xfrm>
            <a:off x="4384993" y="5327798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Global Track</a:t>
            </a: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9CE2688C-28FE-4AD7-AA14-006CD13068D2}"/>
              </a:ext>
            </a:extLst>
          </p:cNvPr>
          <p:cNvCxnSpPr>
            <a:cxnSpLocks/>
          </p:cNvCxnSpPr>
          <p:nvPr/>
        </p:nvCxnSpPr>
        <p:spPr>
          <a:xfrm>
            <a:off x="2912090" y="4781251"/>
            <a:ext cx="211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7D1750B5-D4F2-4E85-A69B-1CAB358D7797}"/>
              </a:ext>
            </a:extLst>
          </p:cNvPr>
          <p:cNvCxnSpPr>
            <a:cxnSpLocks/>
          </p:cNvCxnSpPr>
          <p:nvPr/>
        </p:nvCxnSpPr>
        <p:spPr>
          <a:xfrm>
            <a:off x="3424443" y="4785714"/>
            <a:ext cx="211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368ACA78-DA5D-496A-9A82-CFD62CAAEA1F}"/>
              </a:ext>
            </a:extLst>
          </p:cNvPr>
          <p:cNvCxnSpPr>
            <a:cxnSpLocks/>
          </p:cNvCxnSpPr>
          <p:nvPr/>
        </p:nvCxnSpPr>
        <p:spPr>
          <a:xfrm>
            <a:off x="6466600" y="4781251"/>
            <a:ext cx="211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08A3B76C-5BB7-4C52-B5F0-1E12D3DEBB63}"/>
              </a:ext>
            </a:extLst>
          </p:cNvPr>
          <p:cNvCxnSpPr>
            <a:cxnSpLocks/>
          </p:cNvCxnSpPr>
          <p:nvPr/>
        </p:nvCxnSpPr>
        <p:spPr>
          <a:xfrm>
            <a:off x="6975814" y="4785415"/>
            <a:ext cx="211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70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F5B29-DEC6-4006-B0AA-747B696A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</a:t>
            </a:r>
            <a:r>
              <a:rPr lang="de-DE" dirty="0"/>
              <a:t>– </a:t>
            </a:r>
            <a:r>
              <a:rPr lang="en-US" dirty="0"/>
              <a:t>Loss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DE0FA-4D26-4C12-8D99-290D846D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24.02.2020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477BE8-0906-4D80-BD21-B1B3F005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Computer Graphics Project WS 2019/2020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B73023-A6CF-4E07-8B54-31CE2FA2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8780B-A277-4DF9-8FC2-595931A1DBFA}" type="slidenum">
              <a:rPr lang="de-DE" smtClean="0"/>
              <a:t>9</a:t>
            </a:fld>
            <a:endParaRPr lang="de-DE"/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327D1423-50F7-456B-B588-47024E008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7" y="1329453"/>
            <a:ext cx="9609116" cy="417188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de-DE" dirty="0"/>
          </a:p>
        </p:txBody>
      </p:sp>
      <p:pic>
        <p:nvPicPr>
          <p:cNvPr id="49" name="Grafik 48" descr="Ein Bild, das drinnen, Bett, sitzend, Katze enthält.&#10;&#10;Automatisch generierte Beschreibung">
            <a:extLst>
              <a:ext uri="{FF2B5EF4-FFF2-40B4-BE49-F238E27FC236}">
                <a16:creationId xmlns:a16="http://schemas.microsoft.com/office/drawing/2014/main" id="{9B8435A1-33BB-4F68-9EFA-2160095FE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2780" y="2854520"/>
            <a:ext cx="4071912" cy="1017978"/>
          </a:xfrm>
          <a:prstGeom prst="rect">
            <a:avLst/>
          </a:prstGeom>
        </p:spPr>
      </p:pic>
      <p:pic>
        <p:nvPicPr>
          <p:cNvPr id="52" name="Grafik 51" descr="Ein Bild, das schwarz, weiß, suchend, Katze enthält.&#10;&#10;Automatisch generierte Beschreibung">
            <a:extLst>
              <a:ext uri="{FF2B5EF4-FFF2-40B4-BE49-F238E27FC236}">
                <a16:creationId xmlns:a16="http://schemas.microsoft.com/office/drawing/2014/main" id="{C83FA625-4863-46B0-9C35-993952E97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78" y="2854521"/>
            <a:ext cx="4071914" cy="101797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46209" y="2980689"/>
            <a:ext cx="311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</a:t>
            </a:r>
            <a:endParaRPr lang="de-DE" sz="4400" b="1" dirty="0"/>
          </a:p>
        </p:txBody>
      </p:sp>
      <p:sp>
        <p:nvSpPr>
          <p:cNvPr id="22" name="Rechteck 21"/>
          <p:cNvSpPr/>
          <p:nvPr/>
        </p:nvSpPr>
        <p:spPr>
          <a:xfrm>
            <a:off x="5040922" y="1491519"/>
            <a:ext cx="45719" cy="37439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5532298" y="2978787"/>
            <a:ext cx="404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+</a:t>
            </a:r>
            <a:endParaRPr lang="de-DE" sz="4400" b="1" dirty="0"/>
          </a:p>
        </p:txBody>
      </p:sp>
      <p:pic>
        <p:nvPicPr>
          <p:cNvPr id="26" name="Grafik 25" descr="Ein Bild, das Bildschirm, Fernsehen, Monitor, Foto enthält.&#10;&#10;Automatisch generierte Beschreibung">
            <a:extLst>
              <a:ext uri="{FF2B5EF4-FFF2-40B4-BE49-F238E27FC236}">
                <a16:creationId xmlns:a16="http://schemas.microsoft.com/office/drawing/2014/main" id="{B16D6578-AC49-4424-BAC5-D0C4923D8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05" y="1409433"/>
            <a:ext cx="1277392" cy="1277392"/>
          </a:xfrm>
          <a:prstGeom prst="rect">
            <a:avLst/>
          </a:prstGeom>
        </p:spPr>
      </p:pic>
      <p:pic>
        <p:nvPicPr>
          <p:cNvPr id="28" name="Grafik 27" descr="Ein Bild, das dunkel, Fernsehen, Bildschirm, sitzend enthält.&#10;&#10;Automatisch generierte Beschreibung">
            <a:extLst>
              <a:ext uri="{FF2B5EF4-FFF2-40B4-BE49-F238E27FC236}">
                <a16:creationId xmlns:a16="http://schemas.microsoft.com/office/drawing/2014/main" id="{8F1C2C91-3DCE-4903-82EF-C79E7F96B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04" y="2766702"/>
            <a:ext cx="1277393" cy="1277393"/>
          </a:xfrm>
          <a:prstGeom prst="rect">
            <a:avLst/>
          </a:prstGeom>
        </p:spPr>
      </p:pic>
      <p:pic>
        <p:nvPicPr>
          <p:cNvPr id="30" name="Grafik 29" descr="Ein Bild, das dunkel, Licht, Laptop, Bildschirm enthält.&#10;&#10;Automatisch generierte Beschreibung">
            <a:extLst>
              <a:ext uri="{FF2B5EF4-FFF2-40B4-BE49-F238E27FC236}">
                <a16:creationId xmlns:a16="http://schemas.microsoft.com/office/drawing/2014/main" id="{48FCE0C6-9AE5-448D-916E-CF0BBAA96E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05" y="4123973"/>
            <a:ext cx="1277392" cy="1277392"/>
          </a:xfrm>
          <a:prstGeom prst="rect">
            <a:avLst/>
          </a:prstGeom>
        </p:spPr>
      </p:pic>
      <p:pic>
        <p:nvPicPr>
          <p:cNvPr id="31" name="Grafik 30" descr="Ein Bild, das Bildschirm, Fernsehen, Monitor, Foto enthält.&#10;&#10;Automatisch generierte Beschreibung">
            <a:extLst>
              <a:ext uri="{FF2B5EF4-FFF2-40B4-BE49-F238E27FC236}">
                <a16:creationId xmlns:a16="http://schemas.microsoft.com/office/drawing/2014/main" id="{B16D6578-AC49-4424-BAC5-D0C4923D8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04" y="1409383"/>
            <a:ext cx="1277392" cy="1277392"/>
          </a:xfrm>
          <a:prstGeom prst="rect">
            <a:avLst/>
          </a:prstGeom>
        </p:spPr>
      </p:pic>
      <p:pic>
        <p:nvPicPr>
          <p:cNvPr id="32" name="Grafik 31" descr="Ein Bild, das dunkel, Fernsehen, Bildschirm, sitzend enthält.&#10;&#10;Automatisch generierte Beschreibung">
            <a:extLst>
              <a:ext uri="{FF2B5EF4-FFF2-40B4-BE49-F238E27FC236}">
                <a16:creationId xmlns:a16="http://schemas.microsoft.com/office/drawing/2014/main" id="{8F1C2C91-3DCE-4903-82EF-C79E7F96B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03" y="2766702"/>
            <a:ext cx="1277393" cy="1277393"/>
          </a:xfrm>
          <a:prstGeom prst="rect">
            <a:avLst/>
          </a:prstGeom>
        </p:spPr>
      </p:pic>
      <p:pic>
        <p:nvPicPr>
          <p:cNvPr id="33" name="Grafik 32" descr="Ein Bild, das dunkel, Licht, Laptop, Bildschirm enthält.&#10;&#10;Automatisch generierte Beschreibung">
            <a:extLst>
              <a:ext uri="{FF2B5EF4-FFF2-40B4-BE49-F238E27FC236}">
                <a16:creationId xmlns:a16="http://schemas.microsoft.com/office/drawing/2014/main" id="{48FCE0C6-9AE5-448D-916E-CF0BBAA96E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04" y="4123973"/>
            <a:ext cx="1277392" cy="1277392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8160180" y="2978788"/>
            <a:ext cx="311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</a:t>
            </a:r>
            <a:endParaRPr lang="de-DE" sz="4400" b="1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224DAB8-05CF-43B5-A927-1857659E2C2A}"/>
              </a:ext>
            </a:extLst>
          </p:cNvPr>
          <p:cNvSpPr/>
          <p:nvPr/>
        </p:nvSpPr>
        <p:spPr>
          <a:xfrm>
            <a:off x="1711187" y="1491519"/>
            <a:ext cx="45719" cy="37439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52728F9-44E6-44F0-B6C0-917C44187637}"/>
              </a:ext>
            </a:extLst>
          </p:cNvPr>
          <p:cNvSpPr/>
          <p:nvPr/>
        </p:nvSpPr>
        <p:spPr>
          <a:xfrm>
            <a:off x="6357969" y="1491519"/>
            <a:ext cx="45719" cy="37439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B4823B5-2E37-45AA-90F7-1FEC080C5E00}"/>
              </a:ext>
            </a:extLst>
          </p:cNvPr>
          <p:cNvSpPr/>
          <p:nvPr/>
        </p:nvSpPr>
        <p:spPr>
          <a:xfrm>
            <a:off x="10251319" y="1491519"/>
            <a:ext cx="45719" cy="37439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026B5E1-F64F-44C8-9C90-CA548BC244A7}"/>
                  </a:ext>
                </a:extLst>
              </p:cNvPr>
              <p:cNvSpPr txBox="1"/>
              <p:nvPr/>
            </p:nvSpPr>
            <p:spPr>
              <a:xfrm>
                <a:off x="1619469" y="5276638"/>
                <a:ext cx="3564518" cy="5028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Loss</m:t>
                          </m:r>
                        </m:lim>
                      </m:limLow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026B5E1-F64F-44C8-9C90-CA548BC24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69" y="5276638"/>
                <a:ext cx="3564518" cy="502895"/>
              </a:xfrm>
              <a:prstGeom prst="rect">
                <a:avLst/>
              </a:prstGeom>
              <a:blipFill>
                <a:blip r:embed="rId8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ECB01BD-1C2F-4803-84C9-2E6E72FB9536}"/>
                  </a:ext>
                </a:extLst>
              </p:cNvPr>
              <p:cNvSpPr txBox="1"/>
              <p:nvPr/>
            </p:nvSpPr>
            <p:spPr>
              <a:xfrm>
                <a:off x="6293869" y="5272791"/>
                <a:ext cx="3564518" cy="5570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               </m:t>
                              </m:r>
                            </m:e>
                          </m:groupChr>
                        </m:e>
                        <m:li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Rendering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Loss</m:t>
                          </m:r>
                        </m:lim>
                      </m:limLow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ECB01BD-1C2F-4803-84C9-2E6E72FB9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869" y="5272791"/>
                <a:ext cx="3564518" cy="557076"/>
              </a:xfrm>
              <a:prstGeom prst="rect">
                <a:avLst/>
              </a:prstGeom>
              <a:blipFill>
                <a:blip r:embed="rId9"/>
                <a:stretch>
                  <a:fillRect l="-171" r="-17094" b="-186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27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Breitbild</PresentationFormat>
  <Paragraphs>225</Paragraphs>
  <Slides>25</Slides>
  <Notes>7</Notes>
  <HiddenSlides>0</HiddenSlides>
  <MMClips>36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Consolas</vt:lpstr>
      <vt:lpstr>Office Theme</vt:lpstr>
      <vt:lpstr>Final Presentation</vt:lpstr>
      <vt:lpstr>Recap – Topic</vt:lpstr>
      <vt:lpstr>Recap – Approach</vt:lpstr>
      <vt:lpstr>Recap – Project Scope</vt:lpstr>
      <vt:lpstr>Recap – Motivation</vt:lpstr>
      <vt:lpstr>Algorithm – Data </vt:lpstr>
      <vt:lpstr>Algorithm – Data </vt:lpstr>
      <vt:lpstr>Algorithm – Overview</vt:lpstr>
      <vt:lpstr>Algorithm – Loss</vt:lpstr>
      <vt:lpstr>Algorithm – Differentiable Renderers</vt:lpstr>
      <vt:lpstr>Algorithm – Renderer Output</vt:lpstr>
      <vt:lpstr>Algorithm – Renderer Output</vt:lpstr>
      <vt:lpstr>Algorithm – Patch Sampling</vt:lpstr>
      <vt:lpstr>Algorithm – Patch Sampling in Redner</vt:lpstr>
      <vt:lpstr>Results – Artificial Images (1) </vt:lpstr>
      <vt:lpstr>Results – Artificial Images (2) </vt:lpstr>
      <vt:lpstr>Results – Real Images (1)</vt:lpstr>
      <vt:lpstr>Results – Real Images (2)</vt:lpstr>
      <vt:lpstr>Limitations – The Obvious</vt:lpstr>
      <vt:lpstr>Limitations – Wrong/Noisy Gradients?</vt:lpstr>
      <vt:lpstr>Limitations – Wrong/Noisy Gradients?</vt:lpstr>
      <vt:lpstr>Limitations – Wrong/Noisy Gradients?</vt:lpstr>
      <vt:lpstr>Limitations – Wrong/Noisy Gradients?</vt:lpstr>
      <vt:lpstr>Limitations – Wrong/Noisy Gradients?</vt:lpstr>
      <vt:lpstr>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CG Final</dc:title>
  <dc:creator>Markus Worchel</dc:creator>
  <cp:lastModifiedBy>Worchel, Markus</cp:lastModifiedBy>
  <cp:revision>941</cp:revision>
  <dcterms:created xsi:type="dcterms:W3CDTF">2016-02-12T16:33:03Z</dcterms:created>
  <dcterms:modified xsi:type="dcterms:W3CDTF">2020-02-24T09:18:54Z</dcterms:modified>
</cp:coreProperties>
</file>