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314" r:id="rId4"/>
    <p:sldId id="316" r:id="rId5"/>
    <p:sldId id="304" r:id="rId6"/>
    <p:sldId id="320" r:id="rId7"/>
    <p:sldId id="313" r:id="rId8"/>
    <p:sldId id="317" r:id="rId9"/>
    <p:sldId id="318" r:id="rId10"/>
    <p:sldId id="315" r:id="rId11"/>
    <p:sldId id="298" r:id="rId12"/>
    <p:sldId id="307" r:id="rId13"/>
    <p:sldId id="29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Worchel" initials="MW" lastIdx="1" clrIdx="0">
    <p:extLst>
      <p:ext uri="{19B8F6BF-5375-455C-9EA6-DF929625EA0E}">
        <p15:presenceInfo xmlns:p15="http://schemas.microsoft.com/office/powerpoint/2012/main" userId="c7e38dd40058cd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50E1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3" autoAdjust="0"/>
    <p:restoredTop sz="77321" autoAdjust="0"/>
  </p:normalViewPr>
  <p:slideViewPr>
    <p:cSldViewPr snapToGrid="0">
      <p:cViewPr varScale="1">
        <p:scale>
          <a:sx n="68" d="100"/>
          <a:sy n="68" d="100"/>
        </p:scale>
        <p:origin x="128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2052" y="-33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AC28-A929-441C-B26F-33372D7AE1E9}" type="datetime1">
              <a:rPr lang="de-DE" smtClean="0"/>
              <a:t>16.12.2019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539D-C2C1-4BD9-A104-153429CA0C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2207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E6BEF-7509-4BB5-B095-4F03E42167A1}" type="datetime1">
              <a:rPr lang="de-DE" smtClean="0"/>
              <a:t>16.12.2019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83F9E-400F-4DFF-BD42-09DB006F26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594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A19A28-71E2-4E92-9978-57F0848F3467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36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75D2A7-CDF9-4C4B-B580-1432AC32AB98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D9776A-D9BD-4B72-BDC9-BA911DB08F4C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94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D9776A-D9BD-4B72-BDC9-BA911DB08F4C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9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BE6BEF-7509-4BB5-B095-4F03E42167A1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63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2 training samples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3000 Epochs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BE6BEF-7509-4BB5-B095-4F03E42167A1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64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D4EC88-24C7-4B99-9581-356DE09D2BA2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84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3B845CB-A69F-4DFD-B35B-E7C972EA0B86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97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BE6BEF-7509-4BB5-B095-4F03E42167A1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83F9E-400F-4DFF-BD42-09DB006F263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TU Berlin">
            <a:extLst>
              <a:ext uri="{FF2B5EF4-FFF2-40B4-BE49-F238E27FC236}">
                <a16:creationId xmlns:a16="http://schemas.microsoft.com/office/drawing/2014/main" id="{B2B5E1C5-4119-4C7D-A4B8-B9F40439C9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848"/>
            <a:ext cx="2085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DA246E2-D598-4891-A8AA-4F38DB709A7F}"/>
              </a:ext>
            </a:extLst>
          </p:cNvPr>
          <p:cNvCxnSpPr/>
          <p:nvPr userDrawn="1"/>
        </p:nvCxnSpPr>
        <p:spPr>
          <a:xfrm>
            <a:off x="0" y="858839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5340A19-C895-4431-83AD-949FD00702D7}"/>
              </a:ext>
            </a:extLst>
          </p:cNvPr>
          <p:cNvCxnSpPr/>
          <p:nvPr userDrawn="1"/>
        </p:nvCxnSpPr>
        <p:spPr>
          <a:xfrm>
            <a:off x="0" y="6230695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37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9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67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587" y="-105147"/>
            <a:ext cx="10515600" cy="11083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586" y="1200212"/>
            <a:ext cx="11053417" cy="479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TU Berlin">
            <a:extLst>
              <a:ext uri="{FF2B5EF4-FFF2-40B4-BE49-F238E27FC236}">
                <a16:creationId xmlns:a16="http://schemas.microsoft.com/office/drawing/2014/main" id="{A50EE129-7F18-464A-862F-28A50F1980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848"/>
            <a:ext cx="2085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C441616-50D2-4B08-9869-9EC9B9F4ABF8}"/>
              </a:ext>
            </a:extLst>
          </p:cNvPr>
          <p:cNvCxnSpPr/>
          <p:nvPr userDrawn="1"/>
        </p:nvCxnSpPr>
        <p:spPr>
          <a:xfrm>
            <a:off x="0" y="858839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CDFCD78-C1F7-4C68-95EE-E2314690B0AC}"/>
              </a:ext>
            </a:extLst>
          </p:cNvPr>
          <p:cNvCxnSpPr/>
          <p:nvPr userDrawn="1"/>
        </p:nvCxnSpPr>
        <p:spPr>
          <a:xfrm>
            <a:off x="0" y="6230695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2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48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8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91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4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6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780B-A277-4DF9-8FC2-595931A1DB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8.png"/><Relationship Id="rId3" Type="http://schemas.microsoft.com/office/2007/relationships/media" Target="../media/media2.mp4"/><Relationship Id="rId21" Type="http://schemas.openxmlformats.org/officeDocument/2006/relationships/image" Target="../media/image41.png"/><Relationship Id="rId7" Type="http://schemas.microsoft.com/office/2007/relationships/media" Target="../media/media4.mp4"/><Relationship Id="rId12" Type="http://schemas.openxmlformats.org/officeDocument/2006/relationships/video" Target="../media/media6.mp4"/><Relationship Id="rId17" Type="http://schemas.openxmlformats.org/officeDocument/2006/relationships/image" Target="../media/image37.png"/><Relationship Id="rId2" Type="http://schemas.openxmlformats.org/officeDocument/2006/relationships/video" Target="../media/media1.mp4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media" Target="../media/media6.mp4"/><Relationship Id="rId5" Type="http://schemas.microsoft.com/office/2007/relationships/media" Target="../media/media3.mp4"/><Relationship Id="rId15" Type="http://schemas.openxmlformats.org/officeDocument/2006/relationships/image" Target="../media/image35.png"/><Relationship Id="rId10" Type="http://schemas.openxmlformats.org/officeDocument/2006/relationships/video" Target="../media/media5.mp4"/><Relationship Id="rId19" Type="http://schemas.openxmlformats.org/officeDocument/2006/relationships/image" Target="../media/image39.png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8.mp4"/><Relationship Id="rId7" Type="http://schemas.openxmlformats.org/officeDocument/2006/relationships/image" Target="../media/image43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942295"/>
            <a:ext cx="9144000" cy="2387600"/>
          </a:xfrm>
        </p:spPr>
        <p:txBody>
          <a:bodyPr/>
          <a:lstStyle/>
          <a:p>
            <a:r>
              <a:rPr lang="de-DE" dirty="0"/>
              <a:t>Intermediate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10515600" cy="1655762"/>
          </a:xfrm>
        </p:spPr>
        <p:txBody>
          <a:bodyPr/>
          <a:lstStyle/>
          <a:p>
            <a:r>
              <a:rPr lang="de-DE" dirty="0"/>
              <a:t>SVBRDF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Physically-based</a:t>
            </a:r>
            <a:r>
              <a:rPr lang="de-DE" dirty="0"/>
              <a:t> </a:t>
            </a:r>
            <a:r>
              <a:rPr lang="de-DE" dirty="0" err="1"/>
              <a:t>Differentiable</a:t>
            </a:r>
            <a:r>
              <a:rPr lang="de-DE" dirty="0"/>
              <a:t> Renderer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Markus Andreas Worchel</a:t>
            </a:r>
          </a:p>
        </p:txBody>
      </p:sp>
      <p:pic>
        <p:nvPicPr>
          <p:cNvPr id="1030" name="Picture 6" descr="TU Ber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1848"/>
            <a:ext cx="20859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r Verbinder 6"/>
          <p:cNvCxnSpPr/>
          <p:nvPr/>
        </p:nvCxnSpPr>
        <p:spPr>
          <a:xfrm>
            <a:off x="0" y="858839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0" y="6230695"/>
            <a:ext cx="12192000" cy="0"/>
          </a:xfrm>
          <a:prstGeom prst="line">
            <a:avLst/>
          </a:prstGeom>
          <a:ln w="25400">
            <a:solidFill>
              <a:srgbClr val="C5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B3B579F5-505A-469D-8706-9C9A1BC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C63EAFF-300D-47D0-857C-99618D17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05D78E0-2CDC-4C45-9B5B-94CDEA12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7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57E14-AE95-4CC7-86B6-251F6FF7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– Results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B6C930-BB32-4C38-85FE-33E5DEC2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A66F51-B961-4975-95CE-2E4DF048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61C359-E44F-4BD8-94E5-CCECA973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10</a:t>
            </a:fld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89359F3-02D4-4919-B47E-E439EE382A1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6" r="28574"/>
          <a:stretch/>
        </p:blipFill>
        <p:spPr>
          <a:xfrm>
            <a:off x="476310" y="4253145"/>
            <a:ext cx="1325027" cy="132762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ED2DFD2-DF25-4AC6-B26F-F0417228BDF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6" r="28594"/>
          <a:stretch/>
        </p:blipFill>
        <p:spPr>
          <a:xfrm>
            <a:off x="476310" y="1958404"/>
            <a:ext cx="1325027" cy="133126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FF90877-C4FD-4AF8-B9D1-FF536E8D2276}"/>
              </a:ext>
            </a:extLst>
          </p:cNvPr>
          <p:cNvSpPr txBox="1"/>
          <p:nvPr/>
        </p:nvSpPr>
        <p:spPr>
          <a:xfrm>
            <a:off x="796421" y="100143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8F6D375-59FB-45D8-98B3-BF6F25FD8F4E}"/>
              </a:ext>
            </a:extLst>
          </p:cNvPr>
          <p:cNvSpPr txBox="1"/>
          <p:nvPr/>
        </p:nvSpPr>
        <p:spPr>
          <a:xfrm>
            <a:off x="2885341" y="1001435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6AE4292-46E6-4377-AB60-55C0F307BC5B}"/>
              </a:ext>
            </a:extLst>
          </p:cNvPr>
          <p:cNvSpPr txBox="1"/>
          <p:nvPr/>
        </p:nvSpPr>
        <p:spPr>
          <a:xfrm>
            <a:off x="6417149" y="101201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 Loss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873742C-BB36-40B1-B822-07F837A261EE}"/>
              </a:ext>
            </a:extLst>
          </p:cNvPr>
          <p:cNvSpPr txBox="1"/>
          <p:nvPr/>
        </p:nvSpPr>
        <p:spPr>
          <a:xfrm>
            <a:off x="8674215" y="999652"/>
            <a:ext cx="280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Loss (L1 + Rendering)</a:t>
            </a:r>
            <a:endParaRPr lang="de-DE" dirty="0"/>
          </a:p>
        </p:txBody>
      </p:sp>
      <p:pic>
        <p:nvPicPr>
          <p:cNvPr id="7" name="out">
            <a:hlinkClick r:id="" action="ppaction://media"/>
            <a:extLst>
              <a:ext uri="{FF2B5EF4-FFF2-40B4-BE49-F238E27FC236}">
                <a16:creationId xmlns:a16="http://schemas.microsoft.com/office/drawing/2014/main" id="{86064BE0-858A-4277-B4A5-E228C2F80E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31386" y="3746656"/>
            <a:ext cx="3153753" cy="2365315"/>
          </a:xfrm>
          <a:prstGeom prst="rect">
            <a:avLst/>
          </a:prstGeom>
        </p:spPr>
      </p:pic>
      <p:pic>
        <p:nvPicPr>
          <p:cNvPr id="8" name="out">
            <a:hlinkClick r:id="" action="ppaction://media"/>
            <a:extLst>
              <a:ext uri="{FF2B5EF4-FFF2-40B4-BE49-F238E27FC236}">
                <a16:creationId xmlns:a16="http://schemas.microsoft.com/office/drawing/2014/main" id="{A8D70368-753C-4729-BB95-9C111D088DB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31386" y="1381341"/>
            <a:ext cx="3153753" cy="2365315"/>
          </a:xfrm>
          <a:prstGeom prst="rect">
            <a:avLst/>
          </a:prstGeom>
        </p:spPr>
      </p:pic>
      <p:pic>
        <p:nvPicPr>
          <p:cNvPr id="11" name="out">
            <a:hlinkClick r:id="" action="ppaction://media"/>
            <a:extLst>
              <a:ext uri="{FF2B5EF4-FFF2-40B4-BE49-F238E27FC236}">
                <a16:creationId xmlns:a16="http://schemas.microsoft.com/office/drawing/2014/main" id="{A812F717-D4B8-45FF-999F-330F149A14F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266030" y="3746657"/>
            <a:ext cx="3153752" cy="2365314"/>
          </a:xfrm>
          <a:prstGeom prst="rect">
            <a:avLst/>
          </a:prstGeom>
        </p:spPr>
      </p:pic>
      <p:pic>
        <p:nvPicPr>
          <p:cNvPr id="14" name="out">
            <a:hlinkClick r:id="" action="ppaction://media"/>
            <a:extLst>
              <a:ext uri="{FF2B5EF4-FFF2-40B4-BE49-F238E27FC236}">
                <a16:creationId xmlns:a16="http://schemas.microsoft.com/office/drawing/2014/main" id="{C855309B-344D-4CE3-B160-E4334B6F1395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66027" y="1381340"/>
            <a:ext cx="3153754" cy="2365316"/>
          </a:xfrm>
          <a:prstGeom prst="rect">
            <a:avLst/>
          </a:prstGeom>
        </p:spPr>
      </p:pic>
      <p:pic>
        <p:nvPicPr>
          <p:cNvPr id="21" name="out">
            <a:hlinkClick r:id="" action="ppaction://media"/>
            <a:extLst>
              <a:ext uri="{FF2B5EF4-FFF2-40B4-BE49-F238E27FC236}">
                <a16:creationId xmlns:a16="http://schemas.microsoft.com/office/drawing/2014/main" id="{5FACAA1E-D92A-4452-9069-5B11136CA87D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500670" y="1381340"/>
            <a:ext cx="3153754" cy="2365316"/>
          </a:xfrm>
          <a:prstGeom prst="rect">
            <a:avLst/>
          </a:prstGeom>
        </p:spPr>
      </p:pic>
      <p:pic>
        <p:nvPicPr>
          <p:cNvPr id="23" name="out">
            <a:hlinkClick r:id="" action="ppaction://media"/>
            <a:extLst>
              <a:ext uri="{FF2B5EF4-FFF2-40B4-BE49-F238E27FC236}">
                <a16:creationId xmlns:a16="http://schemas.microsoft.com/office/drawing/2014/main" id="{181B0D20-65FB-4173-97B5-8A9F007BB2E5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500670" y="3746656"/>
            <a:ext cx="3153754" cy="23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Replacing the Simple Renderer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Mitsuba 2 still not released</a:t>
            </a:r>
          </a:p>
          <a:p>
            <a:pPr lvl="1"/>
            <a:r>
              <a:rPr lang="en-GB" dirty="0"/>
              <a:t>Fall back to Redner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endParaRPr lang="en-GB" dirty="0"/>
          </a:p>
          <a:p>
            <a:r>
              <a:rPr lang="en-GB" dirty="0"/>
              <a:t>Redner is not compatible with Windows</a:t>
            </a:r>
          </a:p>
          <a:p>
            <a:pPr lvl="1"/>
            <a:r>
              <a:rPr lang="en-GB" dirty="0"/>
              <a:t>Patch Redner code (MSVC </a:t>
            </a:r>
            <a:r>
              <a:rPr lang="en-GB" dirty="0" err="1"/>
              <a:t>intrinsics</a:t>
            </a:r>
            <a:r>
              <a:rPr lang="en-GB" dirty="0"/>
              <a:t>, install script)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pPr lvl="1"/>
            <a:r>
              <a:rPr lang="en-GB" dirty="0"/>
              <a:t>Send PR to upstream repository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pPr lvl="1"/>
            <a:endParaRPr lang="en-GB" dirty="0"/>
          </a:p>
          <a:p>
            <a:r>
              <a:rPr lang="en-GB" dirty="0"/>
              <a:t>Uses </a:t>
            </a:r>
            <a:r>
              <a:rPr lang="en-GB" dirty="0" err="1"/>
              <a:t>OpenEXR</a:t>
            </a:r>
            <a:r>
              <a:rPr lang="en-GB" dirty="0"/>
              <a:t> python bindings (no Windows compatibility)</a:t>
            </a:r>
            <a:r>
              <a:rPr lang="de-DE" b="1" dirty="0"/>
              <a:t> </a:t>
            </a:r>
          </a:p>
          <a:p>
            <a:pPr lvl="1"/>
            <a:r>
              <a:rPr lang="en-GB" dirty="0"/>
              <a:t>Patch </a:t>
            </a:r>
            <a:r>
              <a:rPr lang="en-GB" dirty="0" err="1"/>
              <a:t>OpenEXRPython</a:t>
            </a:r>
            <a:r>
              <a:rPr lang="en-GB" dirty="0"/>
              <a:t> code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pPr lvl="1"/>
            <a:r>
              <a:rPr lang="en-GB" dirty="0"/>
              <a:t>Send PR to upstream repository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pPr lvl="1"/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dirty="0"/>
              <a:t>Redner GPU (CUDA) not </a:t>
            </a:r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Windows</a:t>
            </a:r>
          </a:p>
          <a:p>
            <a:pPr lvl="1"/>
            <a:r>
              <a:rPr lang="de-DE" dirty="0"/>
              <a:t>Patch Redner Code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US" dirty="0"/>
          </a:p>
          <a:p>
            <a:pPr lvl="1"/>
            <a:r>
              <a:rPr lang="en-GB" dirty="0"/>
              <a:t>Send PR to upstream repository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US" dirty="0"/>
          </a:p>
          <a:p>
            <a:pPr lvl="1"/>
            <a:endParaRPr lang="de-DE" dirty="0"/>
          </a:p>
          <a:p>
            <a:pPr marL="0" indent="0">
              <a:buNone/>
            </a:pP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the Simple Renderer – Challenges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12</a:t>
            </a:fld>
            <a:endParaRPr lang="de-DE"/>
          </a:p>
        </p:txBody>
      </p:sp>
      <p:sp>
        <p:nvSpPr>
          <p:cNvPr id="52" name="Inhaltsplatzhalter 2">
            <a:extLst>
              <a:ext uri="{FF2B5EF4-FFF2-40B4-BE49-F238E27FC236}">
                <a16:creationId xmlns:a16="http://schemas.microsoft.com/office/drawing/2014/main" id="{F6035C53-872F-456D-94EB-446902C8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6" y="1200212"/>
            <a:ext cx="11491914" cy="47989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Integration into rendering loss and current structure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US" dirty="0"/>
          </a:p>
          <a:p>
            <a:pPr lvl="1"/>
            <a:r>
              <a:rPr lang="en-US" dirty="0"/>
              <a:t>Redner scene definition vs. my scene definition</a:t>
            </a:r>
          </a:p>
          <a:p>
            <a:pPr lvl="1"/>
            <a:r>
              <a:rPr lang="en-US" dirty="0" smtClean="0"/>
              <a:t>Virtual orthographic </a:t>
            </a:r>
            <a:r>
              <a:rPr lang="en-US" dirty="0"/>
              <a:t>rendering</a:t>
            </a:r>
          </a:p>
          <a:p>
            <a:pPr lvl="1"/>
            <a:endParaRPr lang="en-US" dirty="0"/>
          </a:p>
          <a:p>
            <a:r>
              <a:rPr lang="en-US" dirty="0"/>
              <a:t>Training time feasibility check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US" dirty="0"/>
          </a:p>
          <a:p>
            <a:pPr lvl="1"/>
            <a:r>
              <a:rPr lang="en-US" dirty="0"/>
              <a:t>Path tracing is resource and time demanding</a:t>
            </a:r>
          </a:p>
          <a:p>
            <a:pPr lvl="1"/>
            <a:r>
              <a:rPr lang="en-US" dirty="0"/>
              <a:t>GPU implementation is probably a must</a:t>
            </a:r>
            <a:endParaRPr lang="en-US" b="1" dirty="0"/>
          </a:p>
          <a:p>
            <a:endParaRPr lang="en-GB" b="1" dirty="0"/>
          </a:p>
          <a:p>
            <a:r>
              <a:rPr lang="en-GB" dirty="0"/>
              <a:t>Evaluation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GB" dirty="0"/>
          </a:p>
          <a:p>
            <a:pPr lvl="1"/>
            <a:r>
              <a:rPr lang="en-GB" dirty="0"/>
              <a:t>Full training of models</a:t>
            </a:r>
          </a:p>
          <a:p>
            <a:pPr lvl="1"/>
            <a:r>
              <a:rPr lang="en-GB" dirty="0"/>
              <a:t>Qualitative (and quantitative) comparison</a:t>
            </a:r>
          </a:p>
          <a:p>
            <a:pPr lvl="1"/>
            <a:r>
              <a:rPr lang="en-GB" dirty="0"/>
              <a:t>Training time comparison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27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F8B3A-A042-43E2-9863-DCD63DF0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some work to do…</a:t>
            </a:r>
            <a:br>
              <a:rPr lang="en-US" dirty="0"/>
            </a:br>
            <a:r>
              <a:rPr lang="en-US" dirty="0"/>
              <a:t>…but m</a:t>
            </a:r>
            <a:r>
              <a:rPr lang="de-DE" dirty="0" err="1"/>
              <a:t>ost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en-US" dirty="0"/>
              <a:t>finished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established</a:t>
            </a:r>
            <a:endParaRPr lang="de-DE" dirty="0"/>
          </a:p>
          <a:p>
            <a:endParaRPr lang="de-DE" dirty="0"/>
          </a:p>
          <a:p>
            <a:r>
              <a:rPr lang="de-DE" dirty="0"/>
              <a:t>Redner in </a:t>
            </a:r>
            <a:r>
              <a:rPr lang="de-DE" dirty="0" err="1"/>
              <a:t>action</a:t>
            </a:r>
            <a:r>
              <a:rPr lang="de-DE" dirty="0"/>
              <a:t> (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tracing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SVBRDFs):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13</a:t>
            </a:fld>
            <a:endParaRPr lang="de-DE"/>
          </a:p>
        </p:txBody>
      </p:sp>
      <p:pic>
        <p:nvPicPr>
          <p:cNvPr id="8" name="out">
            <a:hlinkClick r:id="" action="ppaction://media"/>
            <a:extLst>
              <a:ext uri="{FF2B5EF4-FFF2-40B4-BE49-F238E27FC236}">
                <a16:creationId xmlns:a16="http://schemas.microsoft.com/office/drawing/2014/main" id="{16E52AC1-F152-45B3-A580-73467262BE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7020" y="3163882"/>
            <a:ext cx="3780367" cy="2835275"/>
          </a:xfrm>
          <a:prstGeom prst="rect">
            <a:avLst/>
          </a:prstGeom>
        </p:spPr>
      </p:pic>
      <p:pic>
        <p:nvPicPr>
          <p:cNvPr id="9" name="out">
            <a:hlinkClick r:id="" action="ppaction://media"/>
            <a:extLst>
              <a:ext uri="{FF2B5EF4-FFF2-40B4-BE49-F238E27FC236}">
                <a16:creationId xmlns:a16="http://schemas.microsoft.com/office/drawing/2014/main" id="{BDD9543A-BA76-49B1-A9ED-9AB94F5BE18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39712" y="3163882"/>
            <a:ext cx="3780367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Topic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2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A15074-CAB3-4033-8653-001DF5754C90}"/>
              </a:ext>
            </a:extLst>
          </p:cNvPr>
          <p:cNvCxnSpPr>
            <a:cxnSpLocks/>
          </p:cNvCxnSpPr>
          <p:nvPr/>
        </p:nvCxnSpPr>
        <p:spPr>
          <a:xfrm>
            <a:off x="3732756" y="3599684"/>
            <a:ext cx="401537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A4727C2-F77B-408D-B0A5-D88B804012F2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5767387" y="2152121"/>
            <a:ext cx="3846" cy="1077252"/>
          </a:xfrm>
          <a:prstGeom prst="straightConnector1">
            <a:avLst/>
          </a:prstGeom>
          <a:ln w="38100">
            <a:solidFill>
              <a:srgbClr val="C50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901558D0-B0FF-4960-BD13-726A9EDAAE2D}"/>
              </a:ext>
            </a:extLst>
          </p:cNvPr>
          <p:cNvSpPr/>
          <p:nvPr/>
        </p:nvSpPr>
        <p:spPr>
          <a:xfrm>
            <a:off x="4172425" y="1411499"/>
            <a:ext cx="3197616" cy="740622"/>
          </a:xfrm>
          <a:prstGeom prst="rect">
            <a:avLst/>
          </a:prstGeom>
          <a:noFill/>
          <a:ln w="28575">
            <a:solidFill>
              <a:srgbClr val="C50E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rgbClr val="C50E1F"/>
                </a:solidFill>
              </a:rPr>
              <a:t>Physically-based</a:t>
            </a:r>
            <a:r>
              <a:rPr lang="de-DE" sz="2400" dirty="0">
                <a:solidFill>
                  <a:srgbClr val="C50E1F"/>
                </a:solidFill>
              </a:rPr>
              <a:t> </a:t>
            </a:r>
          </a:p>
          <a:p>
            <a:pPr algn="ctr"/>
            <a:r>
              <a:rPr lang="de-DE" sz="2400" dirty="0" err="1">
                <a:solidFill>
                  <a:srgbClr val="C50E1F"/>
                </a:solidFill>
              </a:rPr>
              <a:t>Differentiable</a:t>
            </a:r>
            <a:r>
              <a:rPr lang="de-DE" sz="2400" dirty="0">
                <a:solidFill>
                  <a:srgbClr val="C50E1F"/>
                </a:solidFill>
              </a:rPr>
              <a:t> Renderer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4FD9B008-1EED-466A-B0C5-400325255D69}"/>
              </a:ext>
            </a:extLst>
          </p:cNvPr>
          <p:cNvSpPr/>
          <p:nvPr/>
        </p:nvSpPr>
        <p:spPr>
          <a:xfrm>
            <a:off x="5288144" y="3229373"/>
            <a:ext cx="958486" cy="7406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CNN</a:t>
            </a:r>
          </a:p>
        </p:txBody>
      </p:sp>
      <p:pic>
        <p:nvPicPr>
          <p:cNvPr id="21" name="Grafik 20" descr="Ein Bild, das Gebäude, sitzend, Rock, alt enthält.&#10;&#10;Automatisch generierte Beschreibung">
            <a:extLst>
              <a:ext uri="{FF2B5EF4-FFF2-40B4-BE49-F238E27FC236}">
                <a16:creationId xmlns:a16="http://schemas.microsoft.com/office/drawing/2014/main" id="{16D36F25-4596-4C04-9C89-9765AE8E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70" y="2019565"/>
            <a:ext cx="1324568" cy="1324568"/>
          </a:xfrm>
          <a:prstGeom prst="rect">
            <a:avLst/>
          </a:prstGeom>
        </p:spPr>
      </p:pic>
      <p:pic>
        <p:nvPicPr>
          <p:cNvPr id="23" name="Grafik 22" descr="Ein Bild, das Schnee, bedeckt, Feuer, weiß enthält.&#10;&#10;Automatisch generierte Beschreibung">
            <a:extLst>
              <a:ext uri="{FF2B5EF4-FFF2-40B4-BE49-F238E27FC236}">
                <a16:creationId xmlns:a16="http://schemas.microsoft.com/office/drawing/2014/main" id="{E18B0F43-0E11-4E6C-A5E7-5EB28265B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70" y="3861524"/>
            <a:ext cx="1324568" cy="1324568"/>
          </a:xfrm>
          <a:prstGeom prst="rect">
            <a:avLst/>
          </a:prstGeom>
        </p:spPr>
      </p:pic>
      <p:pic>
        <p:nvPicPr>
          <p:cNvPr id="25" name="Grafik 24" descr="Ein Bild, das Gebäude, sitzend, Rock, Stein enthält.&#10;&#10;Automatisch generierte Beschreibung">
            <a:extLst>
              <a:ext uri="{FF2B5EF4-FFF2-40B4-BE49-F238E27FC236}">
                <a16:creationId xmlns:a16="http://schemas.microsoft.com/office/drawing/2014/main" id="{8AE14ACE-ED1F-4CD4-9B6B-F93B2DAF4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3" y="3861524"/>
            <a:ext cx="1324568" cy="1324568"/>
          </a:xfrm>
          <a:prstGeom prst="rect">
            <a:avLst/>
          </a:prstGeom>
        </p:spPr>
      </p:pic>
      <p:pic>
        <p:nvPicPr>
          <p:cNvPr id="27" name="Grafik 26" descr="Ein Bild, das Gebäude, sitzend, Bär, alt enthält.&#10;&#10;Automatisch generierte Beschreibung">
            <a:extLst>
              <a:ext uri="{FF2B5EF4-FFF2-40B4-BE49-F238E27FC236}">
                <a16:creationId xmlns:a16="http://schemas.microsoft.com/office/drawing/2014/main" id="{C01C3D17-4160-4A1E-8B68-1CEF156BC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3" y="2019565"/>
            <a:ext cx="1324568" cy="1324568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C3836DD2-FAB6-439F-BC94-000ECE0CB83C}"/>
              </a:ext>
            </a:extLst>
          </p:cNvPr>
          <p:cNvSpPr txBox="1"/>
          <p:nvPr/>
        </p:nvSpPr>
        <p:spPr>
          <a:xfrm>
            <a:off x="1892058" y="2497183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E675FA8-C064-4792-85B7-1B370B0C538A}"/>
              </a:ext>
            </a:extLst>
          </p:cNvPr>
          <p:cNvSpPr txBox="1"/>
          <p:nvPr/>
        </p:nvSpPr>
        <p:spPr>
          <a:xfrm>
            <a:off x="1889003" y="4339142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1ABBBB7-19C6-45A4-BF95-1165CE3D4298}"/>
              </a:ext>
            </a:extLst>
          </p:cNvPr>
          <p:cNvSpPr txBox="1"/>
          <p:nvPr/>
        </p:nvSpPr>
        <p:spPr>
          <a:xfrm rot="2700000">
            <a:off x="1972352" y="3385852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413EDA8-F9AC-47F7-B8F7-4FD3BD292315}"/>
              </a:ext>
            </a:extLst>
          </p:cNvPr>
          <p:cNvSpPr txBox="1"/>
          <p:nvPr/>
        </p:nvSpPr>
        <p:spPr>
          <a:xfrm rot="5400000">
            <a:off x="2892353" y="3419758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88BFD07-51EC-4E7C-80CC-5B626A88F9C1}"/>
              </a:ext>
            </a:extLst>
          </p:cNvPr>
          <p:cNvSpPr txBox="1"/>
          <p:nvPr/>
        </p:nvSpPr>
        <p:spPr>
          <a:xfrm rot="5400000">
            <a:off x="1052805" y="3422220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B1C356CF-CF59-486E-BB76-6499A60E874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731629" y="1739928"/>
            <a:ext cx="3814762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7BB3C6D0-AF49-4151-9C01-3E859F5A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29" y="1739928"/>
            <a:ext cx="3825874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40" descr="Ein Bild, das Gebäude, Foto, sitzend, Stein enthält.&#10;&#10;Automatisch generierte Beschreibung">
            <a:extLst>
              <a:ext uri="{FF2B5EF4-FFF2-40B4-BE49-F238E27FC236}">
                <a16:creationId xmlns:a16="http://schemas.microsoft.com/office/drawing/2014/main" id="{CD3E45EE-CE2D-4059-BAE3-65CDF7EC5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833" l="1167" r="97167">
                        <a14:foregroundMark x1="87167" y1="57667" x2="90333" y2="71500"/>
                        <a14:foregroundMark x1="90333" y1="71500" x2="88167" y2="85833"/>
                        <a14:foregroundMark x1="88167" y1="85833" x2="74500" y2="90000"/>
                        <a14:foregroundMark x1="74500" y1="90000" x2="68000" y2="88000"/>
                        <a14:foregroundMark x1="91833" y1="75167" x2="94333" y2="90833"/>
                        <a14:foregroundMark x1="94333" y1="90833" x2="82500" y2="97333"/>
                        <a14:foregroundMark x1="82500" y1="97333" x2="56833" y2="93667"/>
                        <a14:foregroundMark x1="91500" y1="70833" x2="97167" y2="91000"/>
                        <a14:foregroundMark x1="87167" y1="71167" x2="79333" y2="76500"/>
                        <a14:foregroundMark x1="9000" y1="62333" x2="6167" y2="90667"/>
                        <a14:foregroundMark x1="6167" y1="90667" x2="29833" y2="95000"/>
                        <a14:foregroundMark x1="3667" y1="95667" x2="1333" y2="97667"/>
                        <a14:foregroundMark x1="92833" y1="96333" x2="94500" y2="96667"/>
                        <a14:foregroundMark x1="44667" y1="97667" x2="44333" y2="97667"/>
                        <a14:foregroundMark x1="66000" y1="78167" x2="71667" y2="71167"/>
                        <a14:foregroundMark x1="86500" y1="75167" x2="73667" y2="63333"/>
                        <a14:foregroundMark x1="73667" y1="63333" x2="62167" y2="74833"/>
                        <a14:foregroundMark x1="62167" y1="74833" x2="70833" y2="84333"/>
                        <a14:foregroundMark x1="70833" y1="84333" x2="82167" y2="78167"/>
                        <a14:foregroundMark x1="82167" y1="78167" x2="82833" y2="77167"/>
                        <a14:foregroundMark x1="93167" y1="69500" x2="92333" y2="66667"/>
                        <a14:foregroundMark x1="93333" y1="68333" x2="93167" y2="66333"/>
                        <a14:foregroundMark x1="93500" y1="70667" x2="92667" y2="66167"/>
                        <a14:foregroundMark x1="93833" y1="69667" x2="93167" y2="66000"/>
                        <a14:foregroundMark x1="16667" y1="22833" x2="17167" y2="20000"/>
                        <a14:foregroundMark x1="16333" y1="23000" x2="16667" y2="21000"/>
                        <a14:foregroundMark x1="15667" y1="23333" x2="16333" y2="21333"/>
                        <a14:foregroundMark x1="11000" y1="46500" x2="11500" y2="43000"/>
                        <a14:foregroundMark x1="37667" y1="96833" x2="44667" y2="97000"/>
                        <a14:foregroundMark x1="44500" y1="97833" x2="44077" y2="97833"/>
                        <a14:backgroundMark x1="45167" y1="99500" x2="37000" y2="9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4241">
            <a:off x="7478329" y="1298941"/>
            <a:ext cx="3773999" cy="4039199"/>
          </a:xfrm>
          <a:prstGeom prst="rect">
            <a:avLst/>
          </a:prstGeom>
          <a:scene3d>
            <a:camera prst="orthographicFront">
              <a:rot lat="2400000" lon="900000" rev="210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624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Schedule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F8B3A-A042-43E2-9863-DCD63DF0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database</a:t>
            </a:r>
          </a:p>
          <a:p>
            <a:r>
              <a:rPr lang="en-US" dirty="0"/>
              <a:t>Acquire testing and training code for the network</a:t>
            </a:r>
          </a:p>
          <a:p>
            <a:r>
              <a:rPr lang="en-GB" dirty="0"/>
              <a:t>Get familiar with papers, source code and data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r>
              <a:rPr lang="en-US" dirty="0"/>
              <a:t>Acquire code for Mitsuba 2</a:t>
            </a:r>
            <a:endParaRPr lang="en-GB" dirty="0"/>
          </a:p>
          <a:p>
            <a:r>
              <a:rPr lang="en-GB" dirty="0"/>
              <a:t>Replace rendering layers of the network with Mitsuba 2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Evaluation (compare with unmodified method)</a:t>
            </a:r>
            <a:endParaRPr lang="en-US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3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918AB-FAF1-47C3-8921-4D3AA620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13214B-1CC0-4CED-B1F4-49C6A1431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Single-view database (87 GB)</a:t>
            </a:r>
          </a:p>
          <a:p>
            <a:pPr lvl="1"/>
            <a:r>
              <a:rPr lang="en-US" dirty="0"/>
              <a:t>Input image and material </a:t>
            </a:r>
            <a:br>
              <a:rPr lang="en-US" dirty="0"/>
            </a:br>
            <a:r>
              <a:rPr lang="en-US" dirty="0"/>
              <a:t>variations generated offline</a:t>
            </a:r>
          </a:p>
          <a:p>
            <a:pPr lvl="1"/>
            <a:r>
              <a:rPr lang="en-US" dirty="0"/>
              <a:t>Reading implemented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Multi-view database (1.4 GB)</a:t>
            </a:r>
          </a:p>
          <a:p>
            <a:pPr lvl="1"/>
            <a:r>
              <a:rPr lang="en-US" dirty="0"/>
              <a:t>Input images and material </a:t>
            </a:r>
            <a:br>
              <a:rPr lang="en-US" dirty="0"/>
            </a:br>
            <a:r>
              <a:rPr lang="en-US" dirty="0"/>
              <a:t>variations generated at load time</a:t>
            </a:r>
          </a:p>
          <a:p>
            <a:pPr lvl="1"/>
            <a:r>
              <a:rPr lang="en-US" dirty="0"/>
              <a:t>Reading (generation) not yet </a:t>
            </a:r>
            <a:br>
              <a:rPr lang="en-US" dirty="0"/>
            </a:br>
            <a:r>
              <a:rPr lang="en-US" dirty="0"/>
              <a:t>implemented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E3FC91-381E-477A-A53C-70624A88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488B73-B492-4C1D-87DB-0883AFBD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BFBA52-4991-4A5C-9BF6-76858785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4</a:t>
            </a:fld>
            <a:endParaRPr lang="de-DE"/>
          </a:p>
        </p:txBody>
      </p:sp>
      <p:pic>
        <p:nvPicPr>
          <p:cNvPr id="15" name="Grafik 14" descr="Ein Bild, das draußen, haltend, Straße, sitzend enthält.&#10;&#10;Automatisch generierte Beschreibung">
            <a:extLst>
              <a:ext uri="{FF2B5EF4-FFF2-40B4-BE49-F238E27FC236}">
                <a16:creationId xmlns:a16="http://schemas.microsoft.com/office/drawing/2014/main" id="{7632AA28-7CB4-4A48-A57C-414FFAF77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57" y="4300056"/>
            <a:ext cx="4578932" cy="1144733"/>
          </a:xfrm>
          <a:prstGeom prst="rect">
            <a:avLst/>
          </a:prstGeom>
        </p:spPr>
      </p:pic>
      <p:pic>
        <p:nvPicPr>
          <p:cNvPr id="18" name="Grafik 17" descr="Ein Bild, das Essen, Katze enthält.&#10;&#10;Automatisch generierte Beschreibung">
            <a:extLst>
              <a:ext uri="{FF2B5EF4-FFF2-40B4-BE49-F238E27FC236}">
                <a16:creationId xmlns:a16="http://schemas.microsoft.com/office/drawing/2014/main" id="{A5795D06-9922-4657-80BD-0F3DD39AE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10" y="1756451"/>
            <a:ext cx="5721877" cy="11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5</a:t>
            </a:fld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27D1423-50F7-456B-B588-47024E00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7" y="1200212"/>
            <a:ext cx="7043608" cy="4798945"/>
          </a:xfrm>
        </p:spPr>
        <p:txBody>
          <a:bodyPr>
            <a:normAutofit/>
          </a:bodyPr>
          <a:lstStyle/>
          <a:p>
            <a:r>
              <a:rPr lang="en-GB" dirty="0"/>
              <a:t>Single-view model (</a:t>
            </a:r>
            <a:r>
              <a:rPr lang="en-US" dirty="0" err="1"/>
              <a:t>Deschaintre</a:t>
            </a:r>
            <a:r>
              <a:rPr lang="en-US" dirty="0"/>
              <a:t> et al., 2018) </a:t>
            </a:r>
          </a:p>
          <a:p>
            <a:pPr lvl="1"/>
            <a:r>
              <a:rPr lang="en-US" dirty="0"/>
              <a:t>Implement in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de-DE" dirty="0"/>
          </a:p>
          <a:p>
            <a:pPr lvl="1"/>
            <a:r>
              <a:rPr lang="de-DE" dirty="0" err="1"/>
              <a:t>Verify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 in </a:t>
            </a:r>
            <a:r>
              <a:rPr lang="de-DE" dirty="0" err="1"/>
              <a:t>TensorBoard</a:t>
            </a:r>
            <a:r>
              <a:rPr lang="de-DE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de-DE" dirty="0"/>
          </a:p>
          <a:p>
            <a:pPr lvl="1"/>
            <a:r>
              <a:rPr lang="de-DE" dirty="0"/>
              <a:t>Report </a:t>
            </a:r>
            <a:r>
              <a:rPr lang="de-DE" dirty="0" err="1"/>
              <a:t>bugs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author</a:t>
            </a:r>
            <a:r>
              <a:rPr lang="de-DE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endParaRPr lang="en-GB" dirty="0"/>
          </a:p>
          <a:p>
            <a:endParaRPr lang="en-GB" dirty="0"/>
          </a:p>
          <a:p>
            <a:r>
              <a:rPr lang="en-GB" dirty="0"/>
              <a:t>Multi-view model (</a:t>
            </a:r>
            <a:r>
              <a:rPr lang="en-US" dirty="0" err="1"/>
              <a:t>Deschaintre</a:t>
            </a:r>
            <a:r>
              <a:rPr lang="en-US" dirty="0"/>
              <a:t> et al., 2019)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/>
              <a:t>Implement in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 </a:t>
            </a:r>
            <a:br>
              <a:rPr lang="de-DE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/>
              <a:t>→ </a:t>
            </a:r>
            <a:r>
              <a:rPr lang="de-DE" dirty="0" err="1"/>
              <a:t>Only</a:t>
            </a:r>
            <a:r>
              <a:rPr lang="de-DE" dirty="0"/>
              <a:t> 40 </a:t>
            </a:r>
            <a:r>
              <a:rPr lang="de-DE" dirty="0" err="1"/>
              <a:t>LoC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single-view </a:t>
            </a:r>
            <a:r>
              <a:rPr lang="de-DE" dirty="0" err="1"/>
              <a:t>model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de-DE" dirty="0" err="1"/>
              <a:t>Verify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 in </a:t>
            </a:r>
            <a:r>
              <a:rPr lang="de-DE" dirty="0" err="1"/>
              <a:t>TensorBoard</a:t>
            </a:r>
            <a:r>
              <a:rPr lang="de-DE" dirty="0"/>
              <a:t>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0646A11-24BC-476D-86DE-7B6A4697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73" y="1200144"/>
            <a:ext cx="2868214" cy="479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60EB7-839E-4E4C-8EC9-534F0EF0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Loss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BCC735-0B9E-4C24-A48C-80FBD469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3BA7E7-93F6-459D-A407-B0B4BA71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4EB64F-9007-43CB-9273-96406BD5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 descr="Ein Bild, das drinnen, Bett, sitzend, Katze enthält.&#10;&#10;Automatisch generierte Beschreibung">
            <a:extLst>
              <a:ext uri="{FF2B5EF4-FFF2-40B4-BE49-F238E27FC236}">
                <a16:creationId xmlns:a16="http://schemas.microsoft.com/office/drawing/2014/main" id="{BFBB0070-A77A-436B-A4D0-8F91E0161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6582" y="3105139"/>
            <a:ext cx="4578928" cy="11447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6BE85E-F537-4C98-A0C5-FED8C0827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6" r="28594"/>
          <a:stretch/>
        </p:blipFill>
        <p:spPr>
          <a:xfrm>
            <a:off x="308183" y="3100696"/>
            <a:ext cx="1144734" cy="1150123"/>
          </a:xfrm>
          <a:prstGeom prst="rect">
            <a:avLst/>
          </a:prstGeom>
        </p:spPr>
      </p:pic>
      <p:pic>
        <p:nvPicPr>
          <p:cNvPr id="9" name="Grafik 8" descr="Ein Bild, das schwarz, weiß, suchend, Katze enthält.&#10;&#10;Automatisch generierte Beschreibung">
            <a:extLst>
              <a:ext uri="{FF2B5EF4-FFF2-40B4-BE49-F238E27FC236}">
                <a16:creationId xmlns:a16="http://schemas.microsoft.com/office/drawing/2014/main" id="{FB2F9438-AEBF-4A13-B2B7-570A36DF1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8801" y="3105140"/>
            <a:ext cx="4578929" cy="1144732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6434D04-38EC-4038-8E77-D41886633F97}"/>
              </a:ext>
            </a:extLst>
          </p:cNvPr>
          <p:cNvCxnSpPr>
            <a:cxnSpLocks/>
            <a:stCxn id="86" idx="0"/>
            <a:endCxn id="9" idx="2"/>
          </p:cNvCxnSpPr>
          <p:nvPr/>
        </p:nvCxnSpPr>
        <p:spPr>
          <a:xfrm flipV="1">
            <a:off x="8208080" y="3677507"/>
            <a:ext cx="807820" cy="227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C1F50D2-38AF-45CD-A016-B63A3A582B05}"/>
              </a:ext>
            </a:extLst>
          </p:cNvPr>
          <p:cNvCxnSpPr>
            <a:cxnSpLocks/>
            <a:stCxn id="110" idx="3"/>
            <a:endCxn id="74" idx="1"/>
          </p:cNvCxnSpPr>
          <p:nvPr/>
        </p:nvCxnSpPr>
        <p:spPr>
          <a:xfrm flipV="1">
            <a:off x="3106833" y="3675759"/>
            <a:ext cx="374916" cy="44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776B679-E6C2-4FF0-9595-541DAF31E301}"/>
              </a:ext>
            </a:extLst>
          </p:cNvPr>
          <p:cNvCxnSpPr>
            <a:cxnSpLocks/>
            <a:stCxn id="74" idx="3"/>
            <a:endCxn id="7" idx="2"/>
          </p:cNvCxnSpPr>
          <p:nvPr/>
        </p:nvCxnSpPr>
        <p:spPr>
          <a:xfrm>
            <a:off x="5016144" y="3675759"/>
            <a:ext cx="377536" cy="17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540CF70D-4D76-43CA-B958-F8B1C5322F15}"/>
              </a:ext>
            </a:extLst>
          </p:cNvPr>
          <p:cNvSpPr txBox="1"/>
          <p:nvPr/>
        </p:nvSpPr>
        <p:spPr>
          <a:xfrm>
            <a:off x="8454358" y="367750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?</a:t>
            </a:r>
            <a:endParaRPr lang="de-DE" sz="2400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9FE4D20-5C0E-4471-97A6-CAB7EE08B898}"/>
              </a:ext>
            </a:extLst>
          </p:cNvPr>
          <p:cNvSpPr txBox="1"/>
          <p:nvPr/>
        </p:nvSpPr>
        <p:spPr>
          <a:xfrm>
            <a:off x="5943648" y="923160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  <a:endParaRPr lang="de-DE" sz="24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23AB60F-FC9C-4799-83BC-4EB34E8FE5C7}"/>
              </a:ext>
            </a:extLst>
          </p:cNvPr>
          <p:cNvSpPr txBox="1"/>
          <p:nvPr/>
        </p:nvSpPr>
        <p:spPr>
          <a:xfrm>
            <a:off x="9394632" y="923161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Ground Truth</a:t>
            </a:r>
            <a:endParaRPr lang="de-DE" sz="2400" dirty="0"/>
          </a:p>
        </p:txBody>
      </p:sp>
      <p:sp>
        <p:nvSpPr>
          <p:cNvPr id="74" name="Rechteck: abgerundete Ecken 73">
            <a:extLst>
              <a:ext uri="{FF2B5EF4-FFF2-40B4-BE49-F238E27FC236}">
                <a16:creationId xmlns:a16="http://schemas.microsoft.com/office/drawing/2014/main" id="{8F7BA184-CC43-4CB8-A2C8-9756CE9CB7B7}"/>
              </a:ext>
            </a:extLst>
          </p:cNvPr>
          <p:cNvSpPr/>
          <p:nvPr/>
        </p:nvSpPr>
        <p:spPr>
          <a:xfrm>
            <a:off x="3481749" y="3237018"/>
            <a:ext cx="1534395" cy="8774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CNN</a:t>
            </a:r>
          </a:p>
        </p:txBody>
      </p:sp>
      <p:pic>
        <p:nvPicPr>
          <p:cNvPr id="84" name="Grafik 83" descr="Ein Bild, das alt, sitzend, schmutzig, weiß enthält.&#10;&#10;Automatisch generierte Beschreibung">
            <a:extLst>
              <a:ext uri="{FF2B5EF4-FFF2-40B4-BE49-F238E27FC236}">
                <a16:creationId xmlns:a16="http://schemas.microsoft.com/office/drawing/2014/main" id="{DA7E51A8-7402-413B-ACA7-AF7B7222E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8469" y="3107419"/>
            <a:ext cx="4578928" cy="1144732"/>
          </a:xfrm>
          <a:prstGeom prst="rect">
            <a:avLst/>
          </a:prstGeom>
        </p:spPr>
      </p:pic>
      <p:pic>
        <p:nvPicPr>
          <p:cNvPr id="86" name="Grafik 85" descr="Ein Bild, das sitzend, Foto, alt, weiß enthält.&#10;&#10;Automatisch generierte Beschreibung">
            <a:extLst>
              <a:ext uri="{FF2B5EF4-FFF2-40B4-BE49-F238E27FC236}">
                <a16:creationId xmlns:a16="http://schemas.microsoft.com/office/drawing/2014/main" id="{02F0F86E-0F1E-46F9-A232-AE690A883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249" y="3107419"/>
            <a:ext cx="4578929" cy="1144732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037C50D0-BA6C-4896-800B-76CCAFDEA947}"/>
              </a:ext>
            </a:extLst>
          </p:cNvPr>
          <p:cNvSpPr txBox="1"/>
          <p:nvPr/>
        </p:nvSpPr>
        <p:spPr>
          <a:xfrm>
            <a:off x="6629198" y="3492840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341E4AB-BC4B-43D9-BB34-99CF0F93AC65}"/>
              </a:ext>
            </a:extLst>
          </p:cNvPr>
          <p:cNvSpPr txBox="1"/>
          <p:nvPr/>
        </p:nvSpPr>
        <p:spPr>
          <a:xfrm>
            <a:off x="10251417" y="3492841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  <p:pic>
        <p:nvPicPr>
          <p:cNvPr id="110" name="Grafik 109" descr="Ein Bild, das Gebäude, sitzend, Rock, Stein enthält.&#10;&#10;Automatisch generierte Beschreibung">
            <a:extLst>
              <a:ext uri="{FF2B5EF4-FFF2-40B4-BE49-F238E27FC236}">
                <a16:creationId xmlns:a16="http://schemas.microsoft.com/office/drawing/2014/main" id="{8E5AFD6C-9C72-4AF1-9249-1FE1A71AFC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99" y="3107830"/>
            <a:ext cx="1144734" cy="1144734"/>
          </a:xfrm>
          <a:prstGeom prst="rect">
            <a:avLst/>
          </a:prstGeom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E7792BFD-A7BF-4AFF-A6FB-7AE1902EE9B4}"/>
              </a:ext>
            </a:extLst>
          </p:cNvPr>
          <p:cNvSpPr txBox="1"/>
          <p:nvPr/>
        </p:nvSpPr>
        <p:spPr>
          <a:xfrm>
            <a:off x="1535826" y="3492840"/>
            <a:ext cx="3433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3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F5B29-DEC6-4006-B0AA-747B696A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– From L1 to Mixed Loss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DE0FA-4D26-4C12-8D99-290D846D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77BE8-0906-4D80-BD21-B1B3F005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73023-A6CF-4E07-8B54-31CE2FA2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7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Inhaltsplatzhalter 15">
                <a:extLst>
                  <a:ext uri="{FF2B5EF4-FFF2-40B4-BE49-F238E27FC236}">
                    <a16:creationId xmlns:a16="http://schemas.microsoft.com/office/drawing/2014/main" id="{327D1423-50F7-456B-B588-47024E008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6" y="1200212"/>
                <a:ext cx="11053417" cy="479894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L1 loss between SVBRDF maps was implemented last time</a:t>
                </a:r>
              </a:p>
              <a:p>
                <a:pPr marL="0" indent="0">
                  <a:buNone/>
                </a:pPr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−    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Now: Mixed Loss</a:t>
                </a:r>
                <a:r>
                  <a:rPr lang="en-US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rendering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loss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  <a:p>
                <a:endParaRPr lang="de-DE" dirty="0"/>
              </a:p>
              <a:p>
                <a:r>
                  <a:rPr lang="de-DE" dirty="0"/>
                  <a:t>Rendering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r</a:t>
                </a:r>
                <a:r>
                  <a:rPr lang="en-GB" dirty="0" err="1"/>
                  <a:t>equires</a:t>
                </a:r>
                <a:r>
                  <a:rPr lang="en-GB" dirty="0"/>
                  <a:t>  </a:t>
                </a:r>
                <a:r>
                  <a:rPr lang="en-GB" dirty="0" smtClean="0"/>
                  <a:t>scenes</a:t>
                </a:r>
                <a:r>
                  <a:rPr lang="en-US" dirty="0" smtClean="0"/>
                  <a:t> and</a:t>
                </a:r>
                <a:r>
                  <a:rPr lang="en-GB" dirty="0" smtClean="0"/>
                  <a:t> </a:t>
                </a:r>
                <a:r>
                  <a:rPr lang="en-GB" dirty="0"/>
                  <a:t>a differentiable </a:t>
                </a:r>
                <a:r>
                  <a:rPr lang="en-GB" dirty="0" smtClean="0"/>
                  <a:t>renderer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16" name="Inhaltsplatzhalter 15">
                <a:extLst>
                  <a:ext uri="{FF2B5EF4-FFF2-40B4-BE49-F238E27FC236}">
                    <a16:creationId xmlns:a16="http://schemas.microsoft.com/office/drawing/2014/main" id="{327D1423-50F7-456B-B588-47024E008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6" y="1200212"/>
                <a:ext cx="11053417" cy="4798945"/>
              </a:xfrm>
              <a:blipFill>
                <a:blip r:embed="rId3"/>
                <a:stretch>
                  <a:fillRect l="-993" t="-21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EC8663EE-7674-4CEC-98EF-3BFB51E9FA1E}"/>
              </a:ext>
            </a:extLst>
          </p:cNvPr>
          <p:cNvGrpSpPr/>
          <p:nvPr/>
        </p:nvGrpSpPr>
        <p:grpSpPr>
          <a:xfrm>
            <a:off x="1857644" y="1988863"/>
            <a:ext cx="9217856" cy="664017"/>
            <a:chOff x="1895585" y="1868487"/>
            <a:chExt cx="9217856" cy="664017"/>
          </a:xfrm>
        </p:grpSpPr>
        <p:pic>
          <p:nvPicPr>
            <p:cNvPr id="14" name="Grafik 13" descr="Ein Bild, das Person, Mann, Platz, Spieler enthält.&#10;&#10;Automatisch generierte Beschreibung">
              <a:extLst>
                <a:ext uri="{FF2B5EF4-FFF2-40B4-BE49-F238E27FC236}">
                  <a16:creationId xmlns:a16="http://schemas.microsoft.com/office/drawing/2014/main" id="{7868C8EA-E9CE-4E22-AEF3-EC31A50BB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585" y="1868489"/>
              <a:ext cx="662315" cy="662315"/>
            </a:xfrm>
            <a:prstGeom prst="rect">
              <a:avLst/>
            </a:prstGeom>
          </p:spPr>
        </p:pic>
        <p:pic>
          <p:nvPicPr>
            <p:cNvPr id="17" name="Grafik 16" descr="Ein Bild, das Mann, Platz, stehend, Skifahren enthält.&#10;&#10;Automatisch generierte Beschreibung">
              <a:extLst>
                <a:ext uri="{FF2B5EF4-FFF2-40B4-BE49-F238E27FC236}">
                  <a16:creationId xmlns:a16="http://schemas.microsoft.com/office/drawing/2014/main" id="{8368E56B-333A-454F-8432-0D77161E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542" y="1868490"/>
              <a:ext cx="662315" cy="662315"/>
            </a:xfrm>
            <a:prstGeom prst="rect">
              <a:avLst/>
            </a:prstGeom>
          </p:spPr>
        </p:pic>
        <p:pic>
          <p:nvPicPr>
            <p:cNvPr id="19" name="Grafik 18" descr="Ein Bild, das Gebäude, Bett, sitzend, Boden enthält.&#10;&#10;Automatisch generierte Beschreibung">
              <a:extLst>
                <a:ext uri="{FF2B5EF4-FFF2-40B4-BE49-F238E27FC236}">
                  <a16:creationId xmlns:a16="http://schemas.microsoft.com/office/drawing/2014/main" id="{A3244F85-14D9-4893-81A6-BC4567BCB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982" y="1868489"/>
              <a:ext cx="662315" cy="662315"/>
            </a:xfrm>
            <a:prstGeom prst="rect">
              <a:avLst/>
            </a:prstGeom>
          </p:spPr>
        </p:pic>
        <p:pic>
          <p:nvPicPr>
            <p:cNvPr id="21" name="Grafik 20" descr="Ein Bild, das sitzend, klein, rot, Tisch enthält.&#10;&#10;Automatisch generierte Beschreibung">
              <a:extLst>
                <a:ext uri="{FF2B5EF4-FFF2-40B4-BE49-F238E27FC236}">
                  <a16:creationId xmlns:a16="http://schemas.microsoft.com/office/drawing/2014/main" id="{0FA0D22F-201D-4F5E-A2C9-FCD62E857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126" y="1868487"/>
              <a:ext cx="662315" cy="662315"/>
            </a:xfrm>
            <a:prstGeom prst="rect">
              <a:avLst/>
            </a:prstGeom>
          </p:spPr>
        </p:pic>
        <p:pic>
          <p:nvPicPr>
            <p:cNvPr id="23" name="Grafik 22" descr="Ein Bild, das drinnen, Gebäude, sitzend, weiß enthält.&#10;&#10;Automatisch generierte Beschreibung">
              <a:extLst>
                <a:ext uri="{FF2B5EF4-FFF2-40B4-BE49-F238E27FC236}">
                  <a16:creationId xmlns:a16="http://schemas.microsoft.com/office/drawing/2014/main" id="{CBDF02E1-62AF-416B-9753-8A0824C7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58" y="1868489"/>
              <a:ext cx="662315" cy="662315"/>
            </a:xfrm>
            <a:prstGeom prst="rect">
              <a:avLst/>
            </a:prstGeom>
          </p:spPr>
        </p:pic>
        <p:pic>
          <p:nvPicPr>
            <p:cNvPr id="25" name="Grafik 24" descr="Ein Bild, das Boden, drinnen, schwarz, weiß enthält.&#10;&#10;Automatisch generierte Beschreibung">
              <a:extLst>
                <a:ext uri="{FF2B5EF4-FFF2-40B4-BE49-F238E27FC236}">
                  <a16:creationId xmlns:a16="http://schemas.microsoft.com/office/drawing/2014/main" id="{2C341C3A-18D5-4505-A9E1-856F42CB0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563" y="1868489"/>
              <a:ext cx="662315" cy="662315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235AEDAB-52B6-4929-B1C3-C43B3C91B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1564" y="1868488"/>
              <a:ext cx="662315" cy="662315"/>
            </a:xfrm>
            <a:prstGeom prst="rect">
              <a:avLst/>
            </a:prstGeom>
          </p:spPr>
        </p:pic>
        <p:pic>
          <p:nvPicPr>
            <p:cNvPr id="29" name="Grafik 28" descr="Ein Bild, das drinnen, Boden, Gebäude, schwarz enthält.&#10;&#10;Automatisch generierte Beschreibung">
              <a:extLst>
                <a:ext uri="{FF2B5EF4-FFF2-40B4-BE49-F238E27FC236}">
                  <a16:creationId xmlns:a16="http://schemas.microsoft.com/office/drawing/2014/main" id="{F1EA3CF2-E52A-42A8-8BED-A8FE0572C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163" y="1870189"/>
              <a:ext cx="662315" cy="662315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D85F07C-17F4-4118-8BD1-1C62CA0DB3E4}"/>
              </a:ext>
            </a:extLst>
          </p:cNvPr>
          <p:cNvGrpSpPr/>
          <p:nvPr/>
        </p:nvGrpSpPr>
        <p:grpSpPr>
          <a:xfrm>
            <a:off x="2713970" y="3620467"/>
            <a:ext cx="6401862" cy="662315"/>
            <a:chOff x="2713970" y="3489833"/>
            <a:chExt cx="6401862" cy="662315"/>
          </a:xfrm>
        </p:grpSpPr>
        <p:pic>
          <p:nvPicPr>
            <p:cNvPr id="49" name="Grafik 48" descr="Ein Bild, das drinnen, Bett, sitzend, Katze enthält.&#10;&#10;Automatisch generierte Beschreibung">
              <a:extLst>
                <a:ext uri="{FF2B5EF4-FFF2-40B4-BE49-F238E27FC236}">
                  <a16:creationId xmlns:a16="http://schemas.microsoft.com/office/drawing/2014/main" id="{9B8435A1-33BB-4F68-9EFA-2160095FE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572" y="3489833"/>
              <a:ext cx="2649260" cy="662315"/>
            </a:xfrm>
            <a:prstGeom prst="rect">
              <a:avLst/>
            </a:prstGeom>
          </p:spPr>
        </p:pic>
        <p:pic>
          <p:nvPicPr>
            <p:cNvPr id="52" name="Grafik 51" descr="Ein Bild, das schwarz, weiß, suchend, Katze enthält.&#10;&#10;Automatisch generierte Beschreibung">
              <a:extLst>
                <a:ext uri="{FF2B5EF4-FFF2-40B4-BE49-F238E27FC236}">
                  <a16:creationId xmlns:a16="http://schemas.microsoft.com/office/drawing/2014/main" id="{C83FA625-4863-46B0-9C35-993952E97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70" y="3489833"/>
              <a:ext cx="2649260" cy="662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7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 descr="Ein Bild, das Kuchen, schließen, Stück, Schnee enthält.&#10;&#10;Automatisch generierte Beschreibung">
            <a:extLst>
              <a:ext uri="{FF2B5EF4-FFF2-40B4-BE49-F238E27FC236}">
                <a16:creationId xmlns:a16="http://schemas.microsoft.com/office/drawing/2014/main" id="{931B1693-86D6-4C1F-B500-022FB2330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4602" y="3679901"/>
            <a:ext cx="1940209" cy="19402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291085-4204-4EE2-B9F7-A131B44E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– Renderer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8FFB5E-284D-4646-A518-11EA172A2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Implement simple differentiable renderer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Only considers direct illumination</a:t>
            </a:r>
          </a:p>
          <a:p>
            <a:pPr lvl="1"/>
            <a:r>
              <a:rPr lang="en-GB" dirty="0"/>
              <a:t>Lambertian diffuse term </a:t>
            </a:r>
          </a:p>
          <a:p>
            <a:pPr lvl="1"/>
            <a:r>
              <a:rPr lang="en-GB" dirty="0"/>
              <a:t>Cook-Torrance specular term</a:t>
            </a:r>
          </a:p>
          <a:p>
            <a:pPr lvl="1"/>
            <a:r>
              <a:rPr lang="en-GB" dirty="0"/>
              <a:t>Renders SVBRDF on flat material patch in the origin (virtual orthographic </a:t>
            </a:r>
            <a:r>
              <a:rPr lang="en-GB" dirty="0" smtClean="0"/>
              <a:t>view)</a:t>
            </a:r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03292-192B-4585-B260-41E1E4A5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16.12.2019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D585D4-DF1A-4E59-A394-DE2EF4A6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15D823-99DF-460B-A297-38FB6DE0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8</a:t>
            </a:fld>
            <a:endParaRPr lang="de-DE"/>
          </a:p>
        </p:txBody>
      </p:sp>
      <p:pic>
        <p:nvPicPr>
          <p:cNvPr id="12" name="Grafik 11" descr="Ein Bild, das Gebäude, alt, sitzend, Stein enthält.&#10;&#10;Automatisch generierte Beschreibung">
            <a:extLst>
              <a:ext uri="{FF2B5EF4-FFF2-40B4-BE49-F238E27FC236}">
                <a16:creationId xmlns:a16="http://schemas.microsoft.com/office/drawing/2014/main" id="{A1EDC066-3E3E-4591-A102-BFEC9C083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56" y="3739354"/>
            <a:ext cx="2438400" cy="2438400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5AAA4C2-65FA-407F-86F4-F0603DFF98D9}"/>
              </a:ext>
            </a:extLst>
          </p:cNvPr>
          <p:cNvSpPr/>
          <p:nvPr/>
        </p:nvSpPr>
        <p:spPr>
          <a:xfrm>
            <a:off x="3796642" y="397261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💡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99F1524-16D7-4C77-B145-D28D5C6D5CEA}"/>
              </a:ext>
            </a:extLst>
          </p:cNvPr>
          <p:cNvSpPr/>
          <p:nvPr/>
        </p:nvSpPr>
        <p:spPr>
          <a:xfrm rot="1671916">
            <a:off x="284974" y="42007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📷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5B3F546-0D98-4AE2-A492-EF77C41E5C8D}"/>
              </a:ext>
            </a:extLst>
          </p:cNvPr>
          <p:cNvCxnSpPr>
            <a:cxnSpLocks/>
          </p:cNvCxnSpPr>
          <p:nvPr/>
        </p:nvCxnSpPr>
        <p:spPr>
          <a:xfrm flipH="1" flipV="1">
            <a:off x="2424715" y="3739354"/>
            <a:ext cx="1" cy="121920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86CF20C-6CD9-4E41-978E-62A4E5C7B170}"/>
              </a:ext>
            </a:extLst>
          </p:cNvPr>
          <p:cNvCxnSpPr>
            <a:cxnSpLocks/>
          </p:cNvCxnSpPr>
          <p:nvPr/>
        </p:nvCxnSpPr>
        <p:spPr>
          <a:xfrm flipH="1" flipV="1">
            <a:off x="1697672" y="4485923"/>
            <a:ext cx="727043" cy="4726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96A4CA7-663A-4AEC-9CB8-C4BA732ECC35}"/>
              </a:ext>
            </a:extLst>
          </p:cNvPr>
          <p:cNvCxnSpPr>
            <a:cxnSpLocks/>
          </p:cNvCxnSpPr>
          <p:nvPr/>
        </p:nvCxnSpPr>
        <p:spPr>
          <a:xfrm flipV="1">
            <a:off x="2424715" y="4664520"/>
            <a:ext cx="1298199" cy="2940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858F69C0-7F58-44CE-905B-4FD350EBDB63}"/>
              </a:ext>
            </a:extLst>
          </p:cNvPr>
          <p:cNvSpPr txBox="1"/>
          <p:nvPr/>
        </p:nvSpPr>
        <p:spPr>
          <a:xfrm>
            <a:off x="6045496" y="5634268"/>
            <a:ext cx="126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Perspective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199EF74-383D-4E68-8DB2-F8B4CC16332A}"/>
              </a:ext>
            </a:extLst>
          </p:cNvPr>
          <p:cNvSpPr txBox="1"/>
          <p:nvPr/>
        </p:nvSpPr>
        <p:spPr>
          <a:xfrm>
            <a:off x="9384194" y="5634268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Orthographic</a:t>
            </a:r>
            <a:endParaRPr lang="de-DE" dirty="0"/>
          </a:p>
        </p:txBody>
      </p:sp>
      <p:pic>
        <p:nvPicPr>
          <p:cNvPr id="50" name="Grafik 49" descr="Ein Bild, das Tisch, sitzend, drinnen, Laptop enthält.&#10;&#10;Automatisch generierte Beschreibung">
            <a:extLst>
              <a:ext uri="{FF2B5EF4-FFF2-40B4-BE49-F238E27FC236}">
                <a16:creationId xmlns:a16="http://schemas.microsoft.com/office/drawing/2014/main" id="{3533A406-96A1-492A-A4A4-ACBCB4F2C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00" y="3858115"/>
            <a:ext cx="3149749" cy="1574875"/>
          </a:xfrm>
          <a:prstGeom prst="rect">
            <a:avLst/>
          </a:prstGeom>
        </p:spPr>
      </p:pic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AB97CAC-42E8-4ED9-93A0-81E4D51FD310}"/>
              </a:ext>
            </a:extLst>
          </p:cNvPr>
          <p:cNvCxnSpPr>
            <a:cxnSpLocks/>
          </p:cNvCxnSpPr>
          <p:nvPr/>
        </p:nvCxnSpPr>
        <p:spPr>
          <a:xfrm>
            <a:off x="7848600" y="5105400"/>
            <a:ext cx="3216212" cy="515537"/>
          </a:xfrm>
          <a:prstGeom prst="straightConnector1">
            <a:avLst/>
          </a:prstGeom>
          <a:ln w="127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89CF5BC-699A-4288-B2E0-00381B045B7E}"/>
              </a:ext>
            </a:extLst>
          </p:cNvPr>
          <p:cNvCxnSpPr>
            <a:cxnSpLocks/>
          </p:cNvCxnSpPr>
          <p:nvPr/>
        </p:nvCxnSpPr>
        <p:spPr>
          <a:xfrm flipV="1">
            <a:off x="7035800" y="3680727"/>
            <a:ext cx="4029012" cy="805196"/>
          </a:xfrm>
          <a:prstGeom prst="straightConnector1">
            <a:avLst/>
          </a:prstGeom>
          <a:ln w="127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E37FFB06-9C24-47BA-A219-887944AD749A}"/>
              </a:ext>
            </a:extLst>
          </p:cNvPr>
          <p:cNvCxnSpPr>
            <a:cxnSpLocks/>
          </p:cNvCxnSpPr>
          <p:nvPr/>
        </p:nvCxnSpPr>
        <p:spPr>
          <a:xfrm flipV="1">
            <a:off x="6000750" y="3676285"/>
            <a:ext cx="3123853" cy="809638"/>
          </a:xfrm>
          <a:prstGeom prst="straightConnector1">
            <a:avLst/>
          </a:prstGeom>
          <a:ln w="127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C4A44E6-A2C6-4AD9-9BFE-D14774D9F5CA}"/>
              </a:ext>
            </a:extLst>
          </p:cNvPr>
          <p:cNvCxnSpPr>
            <a:cxnSpLocks/>
          </p:cNvCxnSpPr>
          <p:nvPr/>
        </p:nvCxnSpPr>
        <p:spPr>
          <a:xfrm>
            <a:off x="5170714" y="5105400"/>
            <a:ext cx="3953889" cy="515537"/>
          </a:xfrm>
          <a:prstGeom prst="straightConnector1">
            <a:avLst/>
          </a:prstGeom>
          <a:ln w="127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8EF01-015A-4DB8-8F07-766B4B3C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– Scenes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6BBA63-797B-4A8A-9CD1-6AA29B844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camera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light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✓</a:t>
            </a:r>
          </a:p>
          <a:p>
            <a:r>
              <a:rPr lang="de-DE" dirty="0"/>
              <a:t>Random </a:t>
            </a:r>
            <a:r>
              <a:rPr lang="de-DE" dirty="0" err="1"/>
              <a:t>camera</a:t>
            </a:r>
            <a:r>
              <a:rPr lang="de-DE" dirty="0"/>
              <a:t> and light </a:t>
            </a:r>
            <a:r>
              <a:rPr lang="de-DE" dirty="0" err="1"/>
              <a:t>positions</a:t>
            </a:r>
            <a:r>
              <a:rPr lang="de-DE" dirty="0"/>
              <a:t> per sample in mini </a:t>
            </a:r>
            <a:r>
              <a:rPr lang="de-DE" dirty="0" err="1"/>
              <a:t>batch</a:t>
            </a:r>
            <a:r>
              <a:rPr lang="de-DE" dirty="0"/>
              <a:t> </a:t>
            </a:r>
            <a:r>
              <a:rPr lang="en-US" b="1" dirty="0">
                <a:solidFill>
                  <a:srgbClr val="FFC000"/>
                </a:solidFill>
              </a:rPr>
              <a:t>–</a:t>
            </a:r>
          </a:p>
          <a:p>
            <a:pPr lvl="1"/>
            <a:r>
              <a:rPr lang="en-US" dirty="0"/>
              <a:t>Required for unbiased appearance comparison</a:t>
            </a:r>
          </a:p>
          <a:p>
            <a:pPr lvl="1"/>
            <a:r>
              <a:rPr lang="en-US" dirty="0"/>
              <a:t>Currently only three fixed configurations: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22FB9B-C8CE-4123-86E6-8B75FE6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16.12.2019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95DFA5-E064-4DA0-ACC5-94FB5A7D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Computer Graphics Project WS 2019/2020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5CDDD-1DCC-4828-8675-541C4155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780B-A277-4DF9-8FC2-595931A1DBFA}" type="slidenum">
              <a:rPr lang="de-DE" smtClean="0"/>
              <a:t>9</a:t>
            </a:fld>
            <a:endParaRPr lang="de-DE"/>
          </a:p>
        </p:txBody>
      </p:sp>
      <p:pic>
        <p:nvPicPr>
          <p:cNvPr id="20" name="Grafik 19" descr="Ein Bild, das Bildschirm, Fernsehen, Monitor, Foto enthält.&#10;&#10;Automatisch generierte Beschreibung">
            <a:extLst>
              <a:ext uri="{FF2B5EF4-FFF2-40B4-BE49-F238E27FC236}">
                <a16:creationId xmlns:a16="http://schemas.microsoft.com/office/drawing/2014/main" id="{B16D6578-AC49-4424-BAC5-D0C4923D8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84" y="3116428"/>
            <a:ext cx="1469391" cy="1469391"/>
          </a:xfrm>
          <a:prstGeom prst="rect">
            <a:avLst/>
          </a:prstGeom>
        </p:spPr>
      </p:pic>
      <p:pic>
        <p:nvPicPr>
          <p:cNvPr id="22" name="Grafik 21" descr="Ein Bild, das dunkel, Fernsehen, Bildschirm, sitzend enthält.&#10;&#10;Automatisch generierte Beschreibung">
            <a:extLst>
              <a:ext uri="{FF2B5EF4-FFF2-40B4-BE49-F238E27FC236}">
                <a16:creationId xmlns:a16="http://schemas.microsoft.com/office/drawing/2014/main" id="{8F1C2C91-3DCE-4903-82EF-C79E7F96B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02" y="3116427"/>
            <a:ext cx="1469392" cy="1469392"/>
          </a:xfrm>
          <a:prstGeom prst="rect">
            <a:avLst/>
          </a:prstGeom>
        </p:spPr>
      </p:pic>
      <p:pic>
        <p:nvPicPr>
          <p:cNvPr id="24" name="Grafik 23" descr="Ein Bild, das dunkel, Licht, Laptop, Bildschirm enthält.&#10;&#10;Automatisch generierte Beschreibung">
            <a:extLst>
              <a:ext uri="{FF2B5EF4-FFF2-40B4-BE49-F238E27FC236}">
                <a16:creationId xmlns:a16="http://schemas.microsoft.com/office/drawing/2014/main" id="{48FCE0C6-9AE5-448D-916E-CF0BBAA96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21" y="3116427"/>
            <a:ext cx="1469391" cy="1469391"/>
          </a:xfrm>
          <a:prstGeom prst="rect">
            <a:avLst/>
          </a:prstGeom>
        </p:spPr>
      </p:pic>
      <p:pic>
        <p:nvPicPr>
          <p:cNvPr id="26" name="Grafik 25" descr="Ein Bild, das drinnen, Gebäude, Licht, Mann enthält.&#10;&#10;Automatisch generierte Beschreibung">
            <a:extLst>
              <a:ext uri="{FF2B5EF4-FFF2-40B4-BE49-F238E27FC236}">
                <a16:creationId xmlns:a16="http://schemas.microsoft.com/office/drawing/2014/main" id="{312DB09B-C918-4818-9B1D-4D0DEC6CB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77" y="3116427"/>
            <a:ext cx="1469391" cy="1469391"/>
          </a:xfrm>
          <a:prstGeom prst="rect">
            <a:avLst/>
          </a:prstGeom>
        </p:spPr>
      </p:pic>
      <p:pic>
        <p:nvPicPr>
          <p:cNvPr id="28" name="Grafik 27" descr="Ein Bild, das drinnen, Gebäude, sitzend, weiß enthält.&#10;&#10;Automatisch generierte Beschreibung">
            <a:extLst>
              <a:ext uri="{FF2B5EF4-FFF2-40B4-BE49-F238E27FC236}">
                <a16:creationId xmlns:a16="http://schemas.microsoft.com/office/drawing/2014/main" id="{3F0F6EBF-B430-4F49-87C3-7D99FBB7B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6" y="3116427"/>
            <a:ext cx="1469391" cy="1469391"/>
          </a:xfrm>
          <a:prstGeom prst="rect">
            <a:avLst/>
          </a:prstGeom>
        </p:spPr>
      </p:pic>
      <p:pic>
        <p:nvPicPr>
          <p:cNvPr id="30" name="Grafik 29" descr="Ein Bild, das drinnen, Schrank, Gebäude, weiß enthält.&#10;&#10;Automatisch generierte Beschreibung">
            <a:extLst>
              <a:ext uri="{FF2B5EF4-FFF2-40B4-BE49-F238E27FC236}">
                <a16:creationId xmlns:a16="http://schemas.microsoft.com/office/drawing/2014/main" id="{78CB0225-717C-4591-BF54-9CAA35426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25" y="3116427"/>
            <a:ext cx="1469391" cy="14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Breitbild</PresentationFormat>
  <Paragraphs>168</Paragraphs>
  <Slides>13</Slides>
  <Notes>9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Intermediate Presentation</vt:lpstr>
      <vt:lpstr>Recap – Topic</vt:lpstr>
      <vt:lpstr>Recap – Schedule</vt:lpstr>
      <vt:lpstr>Data</vt:lpstr>
      <vt:lpstr>Models</vt:lpstr>
      <vt:lpstr>Training Loss</vt:lpstr>
      <vt:lpstr>Loss – From L1 to Mixed Loss</vt:lpstr>
      <vt:lpstr>Loss – Renderer</vt:lpstr>
      <vt:lpstr>Loss – Scenes</vt:lpstr>
      <vt:lpstr>Loss – Results</vt:lpstr>
      <vt:lpstr>Replacing the Simple Renderer</vt:lpstr>
      <vt:lpstr>Replacing the Simple Renderer – Challenges</vt:lpstr>
      <vt:lpstr>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 Intermediate</dc:title>
  <dc:creator>Markus Worchel</dc:creator>
  <cp:lastModifiedBy>Worchel, Markus</cp:lastModifiedBy>
  <cp:revision>845</cp:revision>
  <dcterms:created xsi:type="dcterms:W3CDTF">2016-02-12T16:33:03Z</dcterms:created>
  <dcterms:modified xsi:type="dcterms:W3CDTF">2019-12-16T09:23:47Z</dcterms:modified>
</cp:coreProperties>
</file>