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6" r:id="rId3"/>
    <p:sldId id="305" r:id="rId4"/>
    <p:sldId id="306" r:id="rId5"/>
    <p:sldId id="304" r:id="rId6"/>
    <p:sldId id="298" r:id="rId7"/>
    <p:sldId id="307" r:id="rId8"/>
    <p:sldId id="309" r:id="rId9"/>
    <p:sldId id="303" r:id="rId10"/>
    <p:sldId id="311" r:id="rId11"/>
    <p:sldId id="310" r:id="rId12"/>
    <p:sldId id="297" r:id="rId13"/>
    <p:sldId id="301" r:id="rId14"/>
    <p:sldId id="308" r:id="rId15"/>
    <p:sldId id="302" r:id="rId16"/>
    <p:sldId id="299" r:id="rId17"/>
    <p:sldId id="30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50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3" autoAdjust="0"/>
    <p:restoredTop sz="67333" autoAdjust="0"/>
  </p:normalViewPr>
  <p:slideViewPr>
    <p:cSldViewPr snapToGrid="0">
      <p:cViewPr varScale="1">
        <p:scale>
          <a:sx n="51" d="100"/>
          <a:sy n="51" d="100"/>
        </p:scale>
        <p:origin x="170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2052" y="-33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D499A-DFA5-4ED1-9171-FB3ABCABF95C}" type="datetime1">
              <a:rPr lang="de-DE" smtClean="0"/>
              <a:t>17.11.2019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2539D-C2C1-4BD9-A104-153429CA0C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42207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4AC1F-7265-4007-8559-E58E32B9CCA4}" type="datetime1">
              <a:rPr lang="de-DE" smtClean="0"/>
              <a:t>17.11.2019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83F9E-400F-4DFF-BD42-09DB006F26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594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1617F9A-BA2B-414E-8C51-C82FA79E70CA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36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E0072C0-48E8-4DFA-B271-4CDDCC636BD6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202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7FC4559-1E8D-411F-B426-9E92ACACA838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38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DEBACB-C7D9-472C-996B-EA0263BB4780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733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989051-FE90-4165-8A6B-081015984ED2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54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4CE57CD-B0B7-4B0A-B5FF-DC85B2959A72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2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989051-FE90-4165-8A6B-081015984ED2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63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989051-FE90-4165-8A6B-081015984ED2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76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098A50-F696-4928-BC27-95A3CC277BA2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94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053D2FD-4BBB-4F8C-B7DA-E6DA0CC3F82F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84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7FC4559-1E8D-411F-B426-9E92ACACA838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973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DEBACB-C7D9-472C-996B-EA0263BB4780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88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D34AC1F-7265-4007-8559-E58E32B9CCA4}" type="datetime1">
              <a:rPr lang="de-DE" smtClean="0"/>
              <a:t>17.11.2019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81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TU Berlin">
            <a:extLst>
              <a:ext uri="{FF2B5EF4-FFF2-40B4-BE49-F238E27FC236}">
                <a16:creationId xmlns:a16="http://schemas.microsoft.com/office/drawing/2014/main" id="{B2B5E1C5-4119-4C7D-A4B8-B9F40439C9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1848"/>
            <a:ext cx="20859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DA246E2-D598-4891-A8AA-4F38DB709A7F}"/>
              </a:ext>
            </a:extLst>
          </p:cNvPr>
          <p:cNvCxnSpPr/>
          <p:nvPr userDrawn="1"/>
        </p:nvCxnSpPr>
        <p:spPr>
          <a:xfrm>
            <a:off x="0" y="858839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5340A19-C895-4431-83AD-949FD00702D7}"/>
              </a:ext>
            </a:extLst>
          </p:cNvPr>
          <p:cNvCxnSpPr/>
          <p:nvPr userDrawn="1"/>
        </p:nvCxnSpPr>
        <p:spPr>
          <a:xfrm>
            <a:off x="0" y="6230695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37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9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67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587" y="-105147"/>
            <a:ext cx="10515600" cy="110836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586" y="1200212"/>
            <a:ext cx="11053417" cy="4798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TU Berlin">
            <a:extLst>
              <a:ext uri="{FF2B5EF4-FFF2-40B4-BE49-F238E27FC236}">
                <a16:creationId xmlns:a16="http://schemas.microsoft.com/office/drawing/2014/main" id="{A50EE129-7F18-464A-862F-28A50F1980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1848"/>
            <a:ext cx="20859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C441616-50D2-4B08-9869-9EC9B9F4ABF8}"/>
              </a:ext>
            </a:extLst>
          </p:cNvPr>
          <p:cNvCxnSpPr/>
          <p:nvPr userDrawn="1"/>
        </p:nvCxnSpPr>
        <p:spPr>
          <a:xfrm>
            <a:off x="0" y="858839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CDFCD78-C1F7-4C68-95EE-E2314690B0AC}"/>
              </a:ext>
            </a:extLst>
          </p:cNvPr>
          <p:cNvCxnSpPr/>
          <p:nvPr userDrawn="1"/>
        </p:nvCxnSpPr>
        <p:spPr>
          <a:xfrm>
            <a:off x="0" y="6230695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94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08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21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48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88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1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49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6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04.11.2019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6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0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942295"/>
            <a:ext cx="9144000" cy="2387600"/>
          </a:xfrm>
        </p:spPr>
        <p:txBody>
          <a:bodyPr/>
          <a:lstStyle/>
          <a:p>
            <a:r>
              <a:rPr lang="de-DE" dirty="0"/>
              <a:t>Technical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1" y="3602038"/>
            <a:ext cx="10515600" cy="1655762"/>
          </a:xfrm>
        </p:spPr>
        <p:txBody>
          <a:bodyPr/>
          <a:lstStyle/>
          <a:p>
            <a:r>
              <a:rPr lang="de-DE" dirty="0"/>
              <a:t>SVBRDF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a </a:t>
            </a:r>
            <a:r>
              <a:rPr lang="de-DE" dirty="0" err="1"/>
              <a:t>Physically-based</a:t>
            </a:r>
            <a:r>
              <a:rPr lang="de-DE" dirty="0"/>
              <a:t> </a:t>
            </a:r>
            <a:r>
              <a:rPr lang="de-DE" dirty="0" err="1"/>
              <a:t>Differentiable</a:t>
            </a:r>
            <a:r>
              <a:rPr lang="de-DE" dirty="0"/>
              <a:t> Renderer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000" dirty="0"/>
              <a:t>Markus Andreas Worchel</a:t>
            </a:r>
          </a:p>
        </p:txBody>
      </p:sp>
      <p:pic>
        <p:nvPicPr>
          <p:cNvPr id="1030" name="Picture 6" descr="TU Ber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1848"/>
            <a:ext cx="20859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r Verbinder 6"/>
          <p:cNvCxnSpPr/>
          <p:nvPr/>
        </p:nvCxnSpPr>
        <p:spPr>
          <a:xfrm>
            <a:off x="0" y="858839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0" y="6230695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B3B579F5-505A-469D-8706-9C9A1BC4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C63EAFF-300D-47D0-857C-99618D17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B05D78E0-2CDC-4C45-9B5B-94CDEA12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74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0F63E-CA07-49A5-8D25-3D97C13D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Rendering Loss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7AA305-7755-4E7F-8F8C-5E6B6364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0A487E-5F71-4BDF-A843-AF564C44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FA4D2A-3026-4D94-BCFA-2DEDE3C4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10</a:t>
            </a:fld>
            <a:endParaRPr lang="de-DE"/>
          </a:p>
        </p:txBody>
      </p:sp>
      <p:sp>
        <p:nvSpPr>
          <p:cNvPr id="9" name="Parallelogramm 8">
            <a:extLst>
              <a:ext uri="{FF2B5EF4-FFF2-40B4-BE49-F238E27FC236}">
                <a16:creationId xmlns:a16="http://schemas.microsoft.com/office/drawing/2014/main" id="{4871E85E-69AC-4998-99D3-22F9DE26DBCB}"/>
              </a:ext>
            </a:extLst>
          </p:cNvPr>
          <p:cNvSpPr/>
          <p:nvPr/>
        </p:nvSpPr>
        <p:spPr>
          <a:xfrm>
            <a:off x="838200" y="1829532"/>
            <a:ext cx="1716065" cy="688931"/>
          </a:xfrm>
          <a:prstGeom prst="parallelogram">
            <a:avLst>
              <a:gd name="adj" fmla="val 90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arallelogramm 9">
            <a:extLst>
              <a:ext uri="{FF2B5EF4-FFF2-40B4-BE49-F238E27FC236}">
                <a16:creationId xmlns:a16="http://schemas.microsoft.com/office/drawing/2014/main" id="{AE299BBD-4427-46D8-989B-4D6F8A555EEC}"/>
              </a:ext>
            </a:extLst>
          </p:cNvPr>
          <p:cNvSpPr/>
          <p:nvPr/>
        </p:nvSpPr>
        <p:spPr>
          <a:xfrm>
            <a:off x="4613686" y="1828447"/>
            <a:ext cx="1716065" cy="688931"/>
          </a:xfrm>
          <a:prstGeom prst="parallelogram">
            <a:avLst>
              <a:gd name="adj" fmla="val 90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872A139-2769-4F6D-9E25-68407769DD11}"/>
              </a:ext>
            </a:extLst>
          </p:cNvPr>
          <p:cNvSpPr/>
          <p:nvPr/>
        </p:nvSpPr>
        <p:spPr>
          <a:xfrm>
            <a:off x="6212842" y="1049343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💡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E9785AC-B1C6-40D1-ACCB-FA3887FD505C}"/>
              </a:ext>
            </a:extLst>
          </p:cNvPr>
          <p:cNvSpPr/>
          <p:nvPr/>
        </p:nvSpPr>
        <p:spPr>
          <a:xfrm rot="1671916">
            <a:off x="4365862" y="1172316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📷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346F654-94A9-4249-8290-632A594749F3}"/>
              </a:ext>
            </a:extLst>
          </p:cNvPr>
          <p:cNvSpPr/>
          <p:nvPr/>
        </p:nvSpPr>
        <p:spPr>
          <a:xfrm rot="1671916">
            <a:off x="5869771" y="1924107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📷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2060305-7118-49E5-A7AB-C18C3DEE001E}"/>
              </a:ext>
            </a:extLst>
          </p:cNvPr>
          <p:cNvSpPr/>
          <p:nvPr/>
        </p:nvSpPr>
        <p:spPr>
          <a:xfrm>
            <a:off x="4940867" y="1486106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💡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A70573E-3EEA-45A2-BDD3-387431D0CB39}"/>
              </a:ext>
            </a:extLst>
          </p:cNvPr>
          <p:cNvSpPr/>
          <p:nvPr/>
        </p:nvSpPr>
        <p:spPr>
          <a:xfrm rot="1671916">
            <a:off x="4974190" y="2001741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4"/>
                </a:solidFill>
              </a:rPr>
              <a:t>📷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C8310D-55F5-44AC-A596-32B3955FD1B9}"/>
              </a:ext>
            </a:extLst>
          </p:cNvPr>
          <p:cNvSpPr/>
          <p:nvPr/>
        </p:nvSpPr>
        <p:spPr>
          <a:xfrm>
            <a:off x="5660664" y="1356982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4"/>
                </a:solidFill>
              </a:rPr>
              <a:t>💡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D583B81-33DF-45BB-9C4A-AD0204C39A2D}"/>
              </a:ext>
            </a:extLst>
          </p:cNvPr>
          <p:cNvSpPr txBox="1"/>
          <p:nvPr/>
        </p:nvSpPr>
        <p:spPr>
          <a:xfrm>
            <a:off x="509587" y="2737494"/>
            <a:ext cx="19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Scene definition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6B17EA3-7B57-475D-9BA8-DF96DCDB92DE}"/>
              </a:ext>
            </a:extLst>
          </p:cNvPr>
          <p:cNvSpPr txBox="1"/>
          <p:nvPr/>
        </p:nvSpPr>
        <p:spPr>
          <a:xfrm>
            <a:off x="3820698" y="2723101"/>
            <a:ext cx="341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Light and camera configurations</a:t>
            </a:r>
            <a:br>
              <a:rPr lang="en-US" dirty="0"/>
            </a:br>
            <a:r>
              <a:rPr lang="en-US" dirty="0"/>
              <a:t>(include specular configurations)</a:t>
            </a:r>
            <a:endParaRPr lang="de-DE" dirty="0"/>
          </a:p>
        </p:txBody>
      </p:sp>
      <p:sp>
        <p:nvSpPr>
          <p:cNvPr id="20" name="Parallelogramm 19">
            <a:extLst>
              <a:ext uri="{FF2B5EF4-FFF2-40B4-BE49-F238E27FC236}">
                <a16:creationId xmlns:a16="http://schemas.microsoft.com/office/drawing/2014/main" id="{8D01AAEB-0E8A-4B3C-98EA-DBB68BCAEEC9}"/>
              </a:ext>
            </a:extLst>
          </p:cNvPr>
          <p:cNvSpPr/>
          <p:nvPr/>
        </p:nvSpPr>
        <p:spPr>
          <a:xfrm>
            <a:off x="8153400" y="1411471"/>
            <a:ext cx="1716065" cy="1098703"/>
          </a:xfrm>
          <a:prstGeom prst="parallelogram">
            <a:avLst>
              <a:gd name="adj" fmla="val 300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7BC9377-0B3D-45FE-AF8F-22BB527A839F}"/>
              </a:ext>
            </a:extLst>
          </p:cNvPr>
          <p:cNvSpPr txBox="1"/>
          <p:nvPr/>
        </p:nvSpPr>
        <p:spPr>
          <a:xfrm>
            <a:off x="7940365" y="2723101"/>
            <a:ext cx="3673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Render object with ground truth </a:t>
            </a:r>
            <a:br>
              <a:rPr lang="en-US" dirty="0"/>
            </a:br>
            <a:r>
              <a:rPr lang="en-US" dirty="0"/>
              <a:t>SVBRDF in all different configurations</a:t>
            </a:r>
            <a:endParaRPr lang="de-DE" dirty="0"/>
          </a:p>
        </p:txBody>
      </p:sp>
      <p:sp>
        <p:nvSpPr>
          <p:cNvPr id="28" name="Parallelogramm 27">
            <a:extLst>
              <a:ext uri="{FF2B5EF4-FFF2-40B4-BE49-F238E27FC236}">
                <a16:creationId xmlns:a16="http://schemas.microsoft.com/office/drawing/2014/main" id="{B52E2E19-C849-424D-955B-9EF7B9150042}"/>
              </a:ext>
            </a:extLst>
          </p:cNvPr>
          <p:cNvSpPr/>
          <p:nvPr/>
        </p:nvSpPr>
        <p:spPr>
          <a:xfrm>
            <a:off x="8153400" y="1411471"/>
            <a:ext cx="1716065" cy="1098703"/>
          </a:xfrm>
          <a:prstGeom prst="parallelogram">
            <a:avLst>
              <a:gd name="adj" fmla="val 30070"/>
            </a:avLst>
          </a:prstGeom>
          <a:gradFill flip="none" rotWithShape="1">
            <a:gsLst>
              <a:gs pos="0">
                <a:srgbClr val="EAEAEA">
                  <a:shade val="30000"/>
                  <a:satMod val="115000"/>
                  <a:alpha val="18000"/>
                </a:srgbClr>
              </a:gs>
              <a:gs pos="71000">
                <a:schemeClr val="bg1"/>
              </a:gs>
              <a:gs pos="100000">
                <a:srgbClr val="EAEAE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arallelogramm 28">
            <a:extLst>
              <a:ext uri="{FF2B5EF4-FFF2-40B4-BE49-F238E27FC236}">
                <a16:creationId xmlns:a16="http://schemas.microsoft.com/office/drawing/2014/main" id="{F5D6A823-E232-4C8B-A1FA-9CD3A41A7A16}"/>
              </a:ext>
            </a:extLst>
          </p:cNvPr>
          <p:cNvSpPr/>
          <p:nvPr/>
        </p:nvSpPr>
        <p:spPr>
          <a:xfrm>
            <a:off x="9897870" y="1828447"/>
            <a:ext cx="1716065" cy="688931"/>
          </a:xfrm>
          <a:prstGeom prst="parallelogram">
            <a:avLst>
              <a:gd name="adj" fmla="val 12190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arallelogramm 29">
            <a:extLst>
              <a:ext uri="{FF2B5EF4-FFF2-40B4-BE49-F238E27FC236}">
                <a16:creationId xmlns:a16="http://schemas.microsoft.com/office/drawing/2014/main" id="{9D3EFC04-90A2-4315-B4FB-394A72D39EA5}"/>
              </a:ext>
            </a:extLst>
          </p:cNvPr>
          <p:cNvSpPr/>
          <p:nvPr/>
        </p:nvSpPr>
        <p:spPr>
          <a:xfrm>
            <a:off x="9897870" y="1828447"/>
            <a:ext cx="1716065" cy="688931"/>
          </a:xfrm>
          <a:prstGeom prst="parallelogram">
            <a:avLst>
              <a:gd name="adj" fmla="val 122470"/>
            </a:avLst>
          </a:prstGeom>
          <a:gradFill flip="none" rotWithShape="1">
            <a:gsLst>
              <a:gs pos="0">
                <a:srgbClr val="EAEAEA">
                  <a:shade val="30000"/>
                  <a:satMod val="115000"/>
                  <a:alpha val="18000"/>
                </a:srgbClr>
              </a:gs>
              <a:gs pos="72000">
                <a:schemeClr val="bg1">
                  <a:alpha val="36000"/>
                </a:schemeClr>
              </a:gs>
              <a:gs pos="100000">
                <a:srgbClr val="EAEAEA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Parallelogramm 30">
            <a:extLst>
              <a:ext uri="{FF2B5EF4-FFF2-40B4-BE49-F238E27FC236}">
                <a16:creationId xmlns:a16="http://schemas.microsoft.com/office/drawing/2014/main" id="{0BC5F7B1-358F-42A6-8BEA-AB206C92ED34}"/>
              </a:ext>
            </a:extLst>
          </p:cNvPr>
          <p:cNvSpPr/>
          <p:nvPr/>
        </p:nvSpPr>
        <p:spPr>
          <a:xfrm>
            <a:off x="721807" y="3988731"/>
            <a:ext cx="1716065" cy="1098703"/>
          </a:xfrm>
          <a:prstGeom prst="parallelogram">
            <a:avLst>
              <a:gd name="adj" fmla="val 300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23FAD3B-978C-4D45-A2E8-9A8021305FA4}"/>
              </a:ext>
            </a:extLst>
          </p:cNvPr>
          <p:cNvSpPr txBox="1"/>
          <p:nvPr/>
        </p:nvSpPr>
        <p:spPr>
          <a:xfrm>
            <a:off x="508772" y="5300361"/>
            <a:ext cx="3673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Render object with predicted</a:t>
            </a:r>
            <a:br>
              <a:rPr lang="en-US" dirty="0"/>
            </a:br>
            <a:r>
              <a:rPr lang="en-US" dirty="0"/>
              <a:t>SVBRDF in all different configurations</a:t>
            </a:r>
            <a:endParaRPr lang="de-DE" dirty="0"/>
          </a:p>
        </p:txBody>
      </p:sp>
      <p:sp>
        <p:nvSpPr>
          <p:cNvPr id="33" name="Parallelogramm 32">
            <a:extLst>
              <a:ext uri="{FF2B5EF4-FFF2-40B4-BE49-F238E27FC236}">
                <a16:creationId xmlns:a16="http://schemas.microsoft.com/office/drawing/2014/main" id="{37F8CB9F-8ADF-4FFC-8698-8DAB83DD38E6}"/>
              </a:ext>
            </a:extLst>
          </p:cNvPr>
          <p:cNvSpPr/>
          <p:nvPr/>
        </p:nvSpPr>
        <p:spPr>
          <a:xfrm>
            <a:off x="721807" y="3988731"/>
            <a:ext cx="1716065" cy="1098703"/>
          </a:xfrm>
          <a:prstGeom prst="parallelogram">
            <a:avLst>
              <a:gd name="adj" fmla="val 30070"/>
            </a:avLst>
          </a:prstGeom>
          <a:gradFill flip="none" rotWithShape="1">
            <a:gsLst>
              <a:gs pos="0">
                <a:srgbClr val="EAEAEA">
                  <a:shade val="30000"/>
                  <a:satMod val="115000"/>
                  <a:alpha val="18000"/>
                </a:srgbClr>
              </a:gs>
              <a:gs pos="77000">
                <a:schemeClr val="bg1"/>
              </a:gs>
              <a:gs pos="100000">
                <a:srgbClr val="EAEAE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arallelogramm 33">
            <a:extLst>
              <a:ext uri="{FF2B5EF4-FFF2-40B4-BE49-F238E27FC236}">
                <a16:creationId xmlns:a16="http://schemas.microsoft.com/office/drawing/2014/main" id="{99BDA226-C9DC-47DD-887B-FD4F0004692A}"/>
              </a:ext>
            </a:extLst>
          </p:cNvPr>
          <p:cNvSpPr/>
          <p:nvPr/>
        </p:nvSpPr>
        <p:spPr>
          <a:xfrm>
            <a:off x="2466277" y="4405707"/>
            <a:ext cx="1716065" cy="688931"/>
          </a:xfrm>
          <a:prstGeom prst="parallelogram">
            <a:avLst>
              <a:gd name="adj" fmla="val 12190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arallelogramm 34">
            <a:extLst>
              <a:ext uri="{FF2B5EF4-FFF2-40B4-BE49-F238E27FC236}">
                <a16:creationId xmlns:a16="http://schemas.microsoft.com/office/drawing/2014/main" id="{0911C1EE-9808-4B21-B2BB-DE119202D660}"/>
              </a:ext>
            </a:extLst>
          </p:cNvPr>
          <p:cNvSpPr/>
          <p:nvPr/>
        </p:nvSpPr>
        <p:spPr>
          <a:xfrm>
            <a:off x="2466277" y="4405707"/>
            <a:ext cx="1716065" cy="688931"/>
          </a:xfrm>
          <a:prstGeom prst="parallelogram">
            <a:avLst>
              <a:gd name="adj" fmla="val 122470"/>
            </a:avLst>
          </a:prstGeom>
          <a:gradFill flip="none" rotWithShape="1">
            <a:gsLst>
              <a:gs pos="0">
                <a:srgbClr val="EAEAEA">
                  <a:shade val="30000"/>
                  <a:satMod val="115000"/>
                  <a:alpha val="18000"/>
                </a:srgbClr>
              </a:gs>
              <a:gs pos="51000">
                <a:schemeClr val="bg1">
                  <a:alpha val="36000"/>
                </a:schemeClr>
              </a:gs>
              <a:gs pos="100000">
                <a:srgbClr val="EAEAEA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Parallelogramm 35">
            <a:extLst>
              <a:ext uri="{FF2B5EF4-FFF2-40B4-BE49-F238E27FC236}">
                <a16:creationId xmlns:a16="http://schemas.microsoft.com/office/drawing/2014/main" id="{DA9AFF9F-2A94-459B-AC87-DFE2BD41E874}"/>
              </a:ext>
            </a:extLst>
          </p:cNvPr>
          <p:cNvSpPr/>
          <p:nvPr/>
        </p:nvSpPr>
        <p:spPr>
          <a:xfrm>
            <a:off x="6869850" y="3988731"/>
            <a:ext cx="1716065" cy="1098703"/>
          </a:xfrm>
          <a:prstGeom prst="parallelogram">
            <a:avLst>
              <a:gd name="adj" fmla="val 300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1ACFBB5-7E4C-49A9-86A0-C21DF5C84253}"/>
              </a:ext>
            </a:extLst>
          </p:cNvPr>
          <p:cNvSpPr txBox="1"/>
          <p:nvPr/>
        </p:nvSpPr>
        <p:spPr>
          <a:xfrm>
            <a:off x="6080972" y="5300360"/>
            <a:ext cx="408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 Compare the rendered images (L1 loss)</a:t>
            </a:r>
          </a:p>
          <a:p>
            <a:endParaRPr lang="de-DE" dirty="0"/>
          </a:p>
        </p:txBody>
      </p:sp>
      <p:sp>
        <p:nvSpPr>
          <p:cNvPr id="38" name="Parallelogramm 37">
            <a:extLst>
              <a:ext uri="{FF2B5EF4-FFF2-40B4-BE49-F238E27FC236}">
                <a16:creationId xmlns:a16="http://schemas.microsoft.com/office/drawing/2014/main" id="{B76397D1-6B72-4268-BA40-AF095391BFE3}"/>
              </a:ext>
            </a:extLst>
          </p:cNvPr>
          <p:cNvSpPr/>
          <p:nvPr/>
        </p:nvSpPr>
        <p:spPr>
          <a:xfrm>
            <a:off x="6869850" y="3988731"/>
            <a:ext cx="1716065" cy="1098703"/>
          </a:xfrm>
          <a:prstGeom prst="parallelogram">
            <a:avLst>
              <a:gd name="adj" fmla="val 30070"/>
            </a:avLst>
          </a:prstGeom>
          <a:gradFill flip="none" rotWithShape="1">
            <a:gsLst>
              <a:gs pos="0">
                <a:srgbClr val="EAEAEA">
                  <a:shade val="30000"/>
                  <a:satMod val="115000"/>
                  <a:alpha val="18000"/>
                </a:srgbClr>
              </a:gs>
              <a:gs pos="71000">
                <a:schemeClr val="bg1"/>
              </a:gs>
              <a:gs pos="100000">
                <a:srgbClr val="EAEAE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arallelogramm 38">
            <a:extLst>
              <a:ext uri="{FF2B5EF4-FFF2-40B4-BE49-F238E27FC236}">
                <a16:creationId xmlns:a16="http://schemas.microsoft.com/office/drawing/2014/main" id="{5CA6E436-4FB5-4B31-AB6B-C15F7CA8DF9E}"/>
              </a:ext>
            </a:extLst>
          </p:cNvPr>
          <p:cNvSpPr/>
          <p:nvPr/>
        </p:nvSpPr>
        <p:spPr>
          <a:xfrm>
            <a:off x="8814655" y="4398503"/>
            <a:ext cx="1716065" cy="688931"/>
          </a:xfrm>
          <a:prstGeom prst="parallelogram">
            <a:avLst>
              <a:gd name="adj" fmla="val 12190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arallelogramm 39">
            <a:extLst>
              <a:ext uri="{FF2B5EF4-FFF2-40B4-BE49-F238E27FC236}">
                <a16:creationId xmlns:a16="http://schemas.microsoft.com/office/drawing/2014/main" id="{F6D25AD0-9967-4921-B003-17150BF5C774}"/>
              </a:ext>
            </a:extLst>
          </p:cNvPr>
          <p:cNvSpPr/>
          <p:nvPr/>
        </p:nvSpPr>
        <p:spPr>
          <a:xfrm>
            <a:off x="8814655" y="4398503"/>
            <a:ext cx="1716065" cy="688931"/>
          </a:xfrm>
          <a:prstGeom prst="parallelogram">
            <a:avLst>
              <a:gd name="adj" fmla="val 122470"/>
            </a:avLst>
          </a:prstGeom>
          <a:gradFill flip="none" rotWithShape="1">
            <a:gsLst>
              <a:gs pos="0">
                <a:srgbClr val="EAEAEA">
                  <a:shade val="30000"/>
                  <a:satMod val="115000"/>
                  <a:alpha val="18000"/>
                </a:srgbClr>
              </a:gs>
              <a:gs pos="72000">
                <a:schemeClr val="bg1">
                  <a:alpha val="36000"/>
                </a:schemeClr>
              </a:gs>
              <a:gs pos="100000">
                <a:srgbClr val="EAEAEA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Parallelogramm 41">
            <a:extLst>
              <a:ext uri="{FF2B5EF4-FFF2-40B4-BE49-F238E27FC236}">
                <a16:creationId xmlns:a16="http://schemas.microsoft.com/office/drawing/2014/main" id="{804DFD2A-FD7F-4056-B156-BF85D9BF4262}"/>
              </a:ext>
            </a:extLst>
          </p:cNvPr>
          <p:cNvSpPr/>
          <p:nvPr/>
        </p:nvSpPr>
        <p:spPr>
          <a:xfrm>
            <a:off x="10195910" y="4398503"/>
            <a:ext cx="1716065" cy="688931"/>
          </a:xfrm>
          <a:prstGeom prst="parallelogram">
            <a:avLst>
              <a:gd name="adj" fmla="val 12190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arallelogramm 42">
            <a:extLst>
              <a:ext uri="{FF2B5EF4-FFF2-40B4-BE49-F238E27FC236}">
                <a16:creationId xmlns:a16="http://schemas.microsoft.com/office/drawing/2014/main" id="{0DC5CE30-B20F-4A73-89FA-5FE9C00354FF}"/>
              </a:ext>
            </a:extLst>
          </p:cNvPr>
          <p:cNvSpPr/>
          <p:nvPr/>
        </p:nvSpPr>
        <p:spPr>
          <a:xfrm>
            <a:off x="10195910" y="4398503"/>
            <a:ext cx="1716065" cy="688931"/>
          </a:xfrm>
          <a:prstGeom prst="parallelogram">
            <a:avLst>
              <a:gd name="adj" fmla="val 122470"/>
            </a:avLst>
          </a:prstGeom>
          <a:gradFill flip="none" rotWithShape="1">
            <a:gsLst>
              <a:gs pos="0">
                <a:srgbClr val="EAEAEA">
                  <a:shade val="30000"/>
                  <a:satMod val="115000"/>
                  <a:alpha val="18000"/>
                </a:srgbClr>
              </a:gs>
              <a:gs pos="51000">
                <a:schemeClr val="bg1">
                  <a:alpha val="36000"/>
                </a:schemeClr>
              </a:gs>
              <a:gs pos="100000">
                <a:srgbClr val="EAEAEA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Parallelogramm 43">
            <a:extLst>
              <a:ext uri="{FF2B5EF4-FFF2-40B4-BE49-F238E27FC236}">
                <a16:creationId xmlns:a16="http://schemas.microsoft.com/office/drawing/2014/main" id="{67698C39-E451-4DB0-B41E-D2E81FBFAA92}"/>
              </a:ext>
            </a:extLst>
          </p:cNvPr>
          <p:cNvSpPr/>
          <p:nvPr/>
        </p:nvSpPr>
        <p:spPr>
          <a:xfrm>
            <a:off x="5012785" y="3988731"/>
            <a:ext cx="1716065" cy="1098703"/>
          </a:xfrm>
          <a:prstGeom prst="parallelogram">
            <a:avLst>
              <a:gd name="adj" fmla="val 300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arallelogramm 44">
            <a:extLst>
              <a:ext uri="{FF2B5EF4-FFF2-40B4-BE49-F238E27FC236}">
                <a16:creationId xmlns:a16="http://schemas.microsoft.com/office/drawing/2014/main" id="{EA46CEDD-D42C-4677-B411-648614F8037C}"/>
              </a:ext>
            </a:extLst>
          </p:cNvPr>
          <p:cNvSpPr/>
          <p:nvPr/>
        </p:nvSpPr>
        <p:spPr>
          <a:xfrm>
            <a:off x="5012785" y="3988731"/>
            <a:ext cx="1716065" cy="1098703"/>
          </a:xfrm>
          <a:prstGeom prst="parallelogram">
            <a:avLst>
              <a:gd name="adj" fmla="val 30070"/>
            </a:avLst>
          </a:prstGeom>
          <a:gradFill flip="none" rotWithShape="1">
            <a:gsLst>
              <a:gs pos="0">
                <a:srgbClr val="EAEAEA">
                  <a:shade val="30000"/>
                  <a:satMod val="115000"/>
                  <a:alpha val="18000"/>
                </a:srgbClr>
              </a:gs>
              <a:gs pos="77000">
                <a:schemeClr val="bg1"/>
              </a:gs>
              <a:gs pos="100000">
                <a:srgbClr val="EAEAEA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9A65C98-CAC2-461A-9DB8-BDF007B3AC50}"/>
              </a:ext>
            </a:extLst>
          </p:cNvPr>
          <p:cNvSpPr txBox="1"/>
          <p:nvPr/>
        </p:nvSpPr>
        <p:spPr>
          <a:xfrm>
            <a:off x="6641110" y="4276472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  <a:endParaRPr lang="de-DE" sz="28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5833340-F3E5-44C3-9E9F-62D585E4F368}"/>
              </a:ext>
            </a:extLst>
          </p:cNvPr>
          <p:cNvSpPr txBox="1"/>
          <p:nvPr/>
        </p:nvSpPr>
        <p:spPr>
          <a:xfrm>
            <a:off x="10235446" y="4481358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1106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0F63E-CA07-49A5-8D25-3D97C13D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Rendering Loss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CA3D303-FC2E-47FB-BF61-24C926AEE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Challenge: Loss must be differentiable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differentiable rendering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Solution in the papers: </a:t>
                </a:r>
              </a:p>
              <a:p>
                <a:pPr lvl="1"/>
                <a:r>
                  <a:rPr lang="en-US" dirty="0"/>
                  <a:t>Simple </a:t>
                </a:r>
                <a:r>
                  <a:rPr lang="en-US" dirty="0" err="1"/>
                  <a:t>tensorflow</a:t>
                </a:r>
                <a:r>
                  <a:rPr lang="en-US" dirty="0"/>
                  <a:t> renderer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Only direct illumination</a:t>
                </a:r>
              </a:p>
              <a:p>
                <a:pPr lvl="1"/>
                <a:r>
                  <a:rPr lang="en-US" dirty="0"/>
                  <a:t>Simple scene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One flat plane, one light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My goal: </a:t>
                </a:r>
              </a:p>
              <a:p>
                <a:pPr lvl="1"/>
                <a:r>
                  <a:rPr lang="en-US" dirty="0"/>
                  <a:t>Differentiable path tracer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Global illumination</a:t>
                </a:r>
              </a:p>
              <a:p>
                <a:pPr lvl="1"/>
                <a:r>
                  <a:rPr lang="en-US" dirty="0"/>
                  <a:t>Arbitrary scene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Flat plane, other objects, multiple lights, environment maps, …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CA3D303-FC2E-47FB-BF61-24C926AEE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93" t="-21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7AA305-7755-4E7F-8F8C-5E6B6364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0A487E-5F71-4BDF-A843-AF564C44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FA4D2A-3026-4D94-BCFA-2DEDE3C4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08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– Generator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12</a:t>
            </a:fld>
            <a:endParaRPr lang="de-DE"/>
          </a:p>
        </p:txBody>
      </p:sp>
      <p:pic>
        <p:nvPicPr>
          <p:cNvPr id="9" name="training_process">
            <a:hlinkClick r:id="" action="ppaction://media"/>
            <a:extLst>
              <a:ext uri="{FF2B5EF4-FFF2-40B4-BE49-F238E27FC236}">
                <a16:creationId xmlns:a16="http://schemas.microsoft.com/office/drawing/2014/main" id="{2458C642-B78E-4E99-875D-2F1B179BB3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0111" y="1200212"/>
            <a:ext cx="5173689" cy="441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9">
                <a:extLst>
                  <a:ext uri="{FF2B5EF4-FFF2-40B4-BE49-F238E27FC236}">
                    <a16:creationId xmlns:a16="http://schemas.microsoft.com/office/drawing/2014/main" id="{BE938E67-E6BE-4228-9ED0-723EF4689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586" y="1200212"/>
                <a:ext cx="5817073" cy="4798945"/>
              </a:xfrm>
            </p:spPr>
            <p:txBody>
              <a:bodyPr/>
              <a:lstStyle/>
              <a:p>
                <a:r>
                  <a:rPr lang="en-US" dirty="0"/>
                  <a:t>Generator reimplemented in  </a:t>
                </a:r>
                <a:r>
                  <a:rPr lang="en-US" dirty="0" err="1"/>
                  <a:t>PyTorch</a:t>
                </a:r>
                <a:endParaRPr lang="en-US" dirty="0"/>
              </a:p>
              <a:p>
                <a:r>
                  <a:rPr lang="en-US" dirty="0"/>
                  <a:t>Overfitting test (2000 epochs)</a:t>
                </a:r>
              </a:p>
              <a:p>
                <a:r>
                  <a:rPr lang="en-US" dirty="0"/>
                  <a:t>1 of 2 training samples (top)</a:t>
                </a:r>
              </a:p>
              <a:p>
                <a:r>
                  <a:rPr lang="en-US" dirty="0"/>
                  <a:t>1 test sample (bottom)</a:t>
                </a:r>
              </a:p>
              <a:p>
                <a:r>
                  <a:rPr lang="de-DE" dirty="0" err="1"/>
                  <a:t>Limitations</a:t>
                </a:r>
                <a:r>
                  <a:rPr lang="de-DE" dirty="0"/>
                  <a:t>: </a:t>
                </a:r>
              </a:p>
              <a:p>
                <a:pPr lvl="1"/>
                <a:r>
                  <a:rPr lang="de-DE" dirty="0"/>
                  <a:t>3 </a:t>
                </a:r>
                <a:r>
                  <a:rPr lang="de-DE" dirty="0" err="1"/>
                  <a:t>color</a:t>
                </a:r>
                <a:r>
                  <a:rPr lang="de-DE" dirty="0"/>
                  <a:t> </a:t>
                </a:r>
                <a:r>
                  <a:rPr lang="de-DE" dirty="0" err="1"/>
                  <a:t>channels</a:t>
                </a:r>
                <a:r>
                  <a:rPr lang="de-DE" dirty="0"/>
                  <a:t> per  </a:t>
                </a:r>
                <a:r>
                  <a:rPr lang="de-DE" dirty="0" err="1"/>
                  <a:t>target</a:t>
                </a:r>
                <a:r>
                  <a:rPr lang="de-DE" dirty="0"/>
                  <a:t> </a:t>
                </a:r>
                <a:r>
                  <a:rPr lang="de-DE" dirty="0" err="1"/>
                  <a:t>image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 12 </a:t>
                </a:r>
                <a:r>
                  <a:rPr lang="de-DE" dirty="0" err="1"/>
                  <a:t>channels</a:t>
                </a:r>
                <a:r>
                  <a:rPr lang="de-DE" dirty="0"/>
                  <a:t> </a:t>
                </a:r>
                <a:r>
                  <a:rPr lang="de-DE" dirty="0" err="1"/>
                  <a:t>instead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9</a:t>
                </a:r>
              </a:p>
              <a:p>
                <a:pPr lvl="1"/>
                <a:r>
                  <a:rPr lang="de-DE" dirty="0"/>
                  <a:t>Simple L1 </a:t>
                </a:r>
                <a:r>
                  <a:rPr lang="de-DE" dirty="0" err="1"/>
                  <a:t>loss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0" name="Inhaltsplatzhalter 9">
                <a:extLst>
                  <a:ext uri="{FF2B5EF4-FFF2-40B4-BE49-F238E27FC236}">
                    <a16:creationId xmlns:a16="http://schemas.microsoft.com/office/drawing/2014/main" id="{BE938E67-E6BE-4228-9ED0-723EF4689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6" y="1200212"/>
                <a:ext cx="5817073" cy="4798945"/>
              </a:xfrm>
              <a:blipFill>
                <a:blip r:embed="rId6"/>
                <a:stretch>
                  <a:fillRect l="-1887" t="-21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7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 – Generator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F8B3A-A042-43E2-9863-DCD63DF0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Instance norm stabilizes training</a:t>
            </a:r>
          </a:p>
          <a:p>
            <a:r>
              <a:rPr lang="en-US" dirty="0"/>
              <a:t>Instance norm normalizes each output channel over the whole spatial dimension (width x height) -&gt; subtract mean, divide by standard deviation</a:t>
            </a:r>
          </a:p>
          <a:p>
            <a:r>
              <a:rPr lang="en-US" dirty="0"/>
              <a:t>Fails to reproduce constant maps (constant roughness)</a:t>
            </a:r>
          </a:p>
          <a:p>
            <a:r>
              <a:rPr lang="en-US" dirty="0"/>
              <a:t>Idea: Reinject information about the mean (global information) explicitly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58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BCD7A-6CD0-4DD0-96C5-430C79FC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 – Generator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85D1B9-7F96-4889-80A9-35846B04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B6401-999B-4EBE-A118-3843AC72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8859DA-9AFD-4DF2-9E83-D4F96484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14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9DC209-A479-47F7-98D5-3FEFD380E67E}"/>
              </a:ext>
            </a:extLst>
          </p:cNvPr>
          <p:cNvSpPr/>
          <p:nvPr/>
        </p:nvSpPr>
        <p:spPr>
          <a:xfrm>
            <a:off x="3082911" y="2124438"/>
            <a:ext cx="1305315" cy="60495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Leaky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ReLU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8A040D6-910C-40F8-8EB9-F594A7660973}"/>
              </a:ext>
            </a:extLst>
          </p:cNvPr>
          <p:cNvSpPr/>
          <p:nvPr/>
        </p:nvSpPr>
        <p:spPr>
          <a:xfrm>
            <a:off x="4776695" y="2124440"/>
            <a:ext cx="951195" cy="60495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Conv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55D6795-6E3A-44B6-B476-50B5BC545BAB}"/>
              </a:ext>
            </a:extLst>
          </p:cNvPr>
          <p:cNvSpPr/>
          <p:nvPr/>
        </p:nvSpPr>
        <p:spPr>
          <a:xfrm>
            <a:off x="838200" y="2124438"/>
            <a:ext cx="1056622" cy="60495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Instance Norm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B5BA54C-ADE3-4262-B999-9934F21D0229}"/>
              </a:ext>
            </a:extLst>
          </p:cNvPr>
          <p:cNvSpPr/>
          <p:nvPr/>
        </p:nvSpPr>
        <p:spPr>
          <a:xfrm>
            <a:off x="2283291" y="2232280"/>
            <a:ext cx="411152" cy="38926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+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5E09FB-5A34-4AC2-A718-6F71D5BF43A1}"/>
              </a:ext>
            </a:extLst>
          </p:cNvPr>
          <p:cNvSpPr/>
          <p:nvPr/>
        </p:nvSpPr>
        <p:spPr>
          <a:xfrm>
            <a:off x="3082911" y="4133595"/>
            <a:ext cx="934667" cy="60495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Concat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A19A4F3-5CF7-4583-8930-042F57077B4F}"/>
              </a:ext>
            </a:extLst>
          </p:cNvPr>
          <p:cNvSpPr/>
          <p:nvPr/>
        </p:nvSpPr>
        <p:spPr>
          <a:xfrm>
            <a:off x="4242590" y="4133595"/>
            <a:ext cx="579388" cy="60495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FC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8A2838E-0900-42FB-AABD-1E2EE141AF73}"/>
              </a:ext>
            </a:extLst>
          </p:cNvPr>
          <p:cNvSpPr/>
          <p:nvPr/>
        </p:nvSpPr>
        <p:spPr>
          <a:xfrm>
            <a:off x="5046990" y="4133595"/>
            <a:ext cx="680900" cy="60495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SELU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E4B26F2-927E-48BF-BC51-8346D472AD33}"/>
              </a:ext>
            </a:extLst>
          </p:cNvPr>
          <p:cNvSpPr/>
          <p:nvPr/>
        </p:nvSpPr>
        <p:spPr>
          <a:xfrm>
            <a:off x="2199173" y="2954245"/>
            <a:ext cx="579388" cy="60495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FC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68BF2C5-9E13-4561-916C-B106035F542D}"/>
              </a:ext>
            </a:extLst>
          </p:cNvPr>
          <p:cNvCxnSpPr>
            <a:cxnSpLocks/>
          </p:cNvCxnSpPr>
          <p:nvPr/>
        </p:nvCxnSpPr>
        <p:spPr>
          <a:xfrm>
            <a:off x="250521" y="4559474"/>
            <a:ext cx="283239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4928793-D6A9-44BB-B4A9-598EC5BC9A7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2488867" y="3559196"/>
            <a:ext cx="0" cy="100027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er: gewinkelt 25">
            <a:extLst>
              <a:ext uri="{FF2B5EF4-FFF2-40B4-BE49-F238E27FC236}">
                <a16:creationId xmlns:a16="http://schemas.microsoft.com/office/drawing/2014/main" id="{49533758-63A8-490F-8785-CF25E3899B56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1415809" y="2680091"/>
            <a:ext cx="1617806" cy="1716402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878A6692-29E2-4BBC-8D36-E62AA8482306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>
            <a:off x="1894822" y="2426914"/>
            <a:ext cx="388469" cy="0"/>
          </a:xfrm>
          <a:prstGeom prst="straightConnector1">
            <a:avLst/>
          </a:prstGeom>
          <a:ln w="38100">
            <a:solidFill>
              <a:srgbClr val="C50E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CA90E58-0912-4570-B2EA-15FB7DEDAA10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694443" y="2426913"/>
            <a:ext cx="388468" cy="1"/>
          </a:xfrm>
          <a:prstGeom prst="straightConnector1">
            <a:avLst/>
          </a:prstGeom>
          <a:ln w="38100">
            <a:solidFill>
              <a:srgbClr val="C50E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352E4AC-091E-4D1F-BE24-356B99E6DE63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388226" y="2426914"/>
            <a:ext cx="388469" cy="2"/>
          </a:xfrm>
          <a:prstGeom prst="straightConnector1">
            <a:avLst/>
          </a:prstGeom>
          <a:ln w="38100">
            <a:solidFill>
              <a:srgbClr val="C50E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219DF055-87CE-4E8F-BBC6-69C898981CD1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V="1">
            <a:off x="2488867" y="2621548"/>
            <a:ext cx="0" cy="33269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9C2713BF-FCC4-442A-B882-6AB0D8B3FF57}"/>
              </a:ext>
            </a:extLst>
          </p:cNvPr>
          <p:cNvCxnSpPr>
            <a:cxnSpLocks/>
          </p:cNvCxnSpPr>
          <p:nvPr/>
        </p:nvCxnSpPr>
        <p:spPr>
          <a:xfrm>
            <a:off x="250521" y="2426913"/>
            <a:ext cx="587679" cy="1"/>
          </a:xfrm>
          <a:prstGeom prst="straightConnector1">
            <a:avLst/>
          </a:prstGeom>
          <a:ln w="38100">
            <a:solidFill>
              <a:srgbClr val="C50E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F6719FDD-AA16-45E9-8E62-384DD7CF7EC5}"/>
              </a:ext>
            </a:extLst>
          </p:cNvPr>
          <p:cNvCxnSpPr>
            <a:cxnSpLocks/>
          </p:cNvCxnSpPr>
          <p:nvPr/>
        </p:nvCxnSpPr>
        <p:spPr>
          <a:xfrm>
            <a:off x="5727890" y="2426913"/>
            <a:ext cx="587679" cy="1"/>
          </a:xfrm>
          <a:prstGeom prst="straightConnector1">
            <a:avLst/>
          </a:prstGeom>
          <a:ln w="38100">
            <a:solidFill>
              <a:srgbClr val="C50E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51890295-384B-483C-A60D-6627C83D883F}"/>
              </a:ext>
            </a:extLst>
          </p:cNvPr>
          <p:cNvCxnSpPr>
            <a:cxnSpLocks/>
          </p:cNvCxnSpPr>
          <p:nvPr/>
        </p:nvCxnSpPr>
        <p:spPr>
          <a:xfrm>
            <a:off x="5727889" y="4427963"/>
            <a:ext cx="587679" cy="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740CF736-D311-4810-9B7C-1207FD773C3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821978" y="4427963"/>
            <a:ext cx="225012" cy="810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D586EDDA-0080-4B7D-98EE-9CD608A3B24D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017578" y="4436071"/>
            <a:ext cx="22501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C189084C-EB2F-4FE7-BCBC-8C5B44DA9689}"/>
              </a:ext>
            </a:extLst>
          </p:cNvPr>
          <p:cNvSpPr txBox="1"/>
          <p:nvPr/>
        </p:nvSpPr>
        <p:spPr>
          <a:xfrm>
            <a:off x="640007" y="338124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E1F"/>
                </a:solidFill>
              </a:rPr>
              <a:t>Mean</a:t>
            </a:r>
            <a:endParaRPr lang="de-DE" dirty="0">
              <a:solidFill>
                <a:srgbClr val="C50E1F"/>
              </a:solidFill>
            </a:endParaRPr>
          </a:p>
        </p:txBody>
      </p:sp>
      <p:sp>
        <p:nvSpPr>
          <p:cNvPr id="56" name="Inhaltsplatzhalter 55">
            <a:extLst>
              <a:ext uri="{FF2B5EF4-FFF2-40B4-BE49-F238E27FC236}">
                <a16:creationId xmlns:a16="http://schemas.microsoft.com/office/drawing/2014/main" id="{CE30682D-64CA-48DF-8945-DD874FD4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12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 – Multi-View Fusion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15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B16BA7A-7731-48E6-8FEE-61298C15CB71}"/>
              </a:ext>
            </a:extLst>
          </p:cNvPr>
          <p:cNvSpPr txBox="1"/>
          <p:nvPr/>
        </p:nvSpPr>
        <p:spPr>
          <a:xfrm>
            <a:off x="2130561" y="1176667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nx256x256x64</a:t>
            </a:r>
            <a:endParaRPr lang="de-DE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254A479-DA33-443F-A02B-9C1CCE4A8CD3}"/>
              </a:ext>
            </a:extLst>
          </p:cNvPr>
          <p:cNvCxnSpPr>
            <a:cxnSpLocks/>
          </p:cNvCxnSpPr>
          <p:nvPr/>
        </p:nvCxnSpPr>
        <p:spPr>
          <a:xfrm>
            <a:off x="1481175" y="1853689"/>
            <a:ext cx="58767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2C1C955-798D-48B4-B835-A3E68E837A1D}"/>
              </a:ext>
            </a:extLst>
          </p:cNvPr>
          <p:cNvCxnSpPr>
            <a:cxnSpLocks/>
          </p:cNvCxnSpPr>
          <p:nvPr/>
        </p:nvCxnSpPr>
        <p:spPr>
          <a:xfrm>
            <a:off x="1481175" y="2156040"/>
            <a:ext cx="58767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07DD5F53-B3A6-48C0-BAFB-2E24BCDE2FBA}"/>
              </a:ext>
            </a:extLst>
          </p:cNvPr>
          <p:cNvSpPr txBox="1"/>
          <p:nvPr/>
        </p:nvSpPr>
        <p:spPr>
          <a:xfrm rot="5400000">
            <a:off x="1590678" y="244383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de-DE" sz="2800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5D8FD79-CF64-4331-8066-797477F9401E}"/>
              </a:ext>
            </a:extLst>
          </p:cNvPr>
          <p:cNvCxnSpPr>
            <a:cxnSpLocks/>
          </p:cNvCxnSpPr>
          <p:nvPr/>
        </p:nvCxnSpPr>
        <p:spPr>
          <a:xfrm>
            <a:off x="1481174" y="3254854"/>
            <a:ext cx="58767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CE49341-F78B-4E49-B297-215A3BE2388F}"/>
              </a:ext>
            </a:extLst>
          </p:cNvPr>
          <p:cNvSpPr txBox="1"/>
          <p:nvPr/>
        </p:nvSpPr>
        <p:spPr>
          <a:xfrm>
            <a:off x="1178360" y="16690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2936C4E-260E-469C-939D-0CF3BF407312}"/>
              </a:ext>
            </a:extLst>
          </p:cNvPr>
          <p:cNvSpPr txBox="1"/>
          <p:nvPr/>
        </p:nvSpPr>
        <p:spPr>
          <a:xfrm>
            <a:off x="1173552" y="30515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B674F09-E1CC-4290-B21F-BF9245A1007B}"/>
              </a:ext>
            </a:extLst>
          </p:cNvPr>
          <p:cNvSpPr txBox="1"/>
          <p:nvPr/>
        </p:nvSpPr>
        <p:spPr>
          <a:xfrm>
            <a:off x="1185430" y="197434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95BCFDB-EEB1-40C1-A0AE-44872FE4F28E}"/>
              </a:ext>
            </a:extLst>
          </p:cNvPr>
          <p:cNvSpPr txBox="1"/>
          <p:nvPr/>
        </p:nvSpPr>
        <p:spPr>
          <a:xfrm>
            <a:off x="2687162" y="218081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de-DE" sz="2800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326EF6F-5874-4626-BF84-B401D1012BA9}"/>
              </a:ext>
            </a:extLst>
          </p:cNvPr>
          <p:cNvCxnSpPr>
            <a:cxnSpLocks/>
            <a:stCxn id="129" idx="3"/>
            <a:endCxn id="31" idx="1"/>
          </p:cNvCxnSpPr>
          <p:nvPr/>
        </p:nvCxnSpPr>
        <p:spPr>
          <a:xfrm>
            <a:off x="3715145" y="2523818"/>
            <a:ext cx="15808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52F340AD-38A6-440A-9E88-E422D8D37B91}"/>
              </a:ext>
            </a:extLst>
          </p:cNvPr>
          <p:cNvSpPr/>
          <p:nvPr/>
        </p:nvSpPr>
        <p:spPr>
          <a:xfrm>
            <a:off x="5295956" y="1623559"/>
            <a:ext cx="603140" cy="1800518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0C709A0-6D64-46E4-B6AF-D41382A2965B}"/>
              </a:ext>
            </a:extLst>
          </p:cNvPr>
          <p:cNvSpPr txBox="1"/>
          <p:nvPr/>
        </p:nvSpPr>
        <p:spPr>
          <a:xfrm>
            <a:off x="4932179" y="1176667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256x256x64</a:t>
            </a:r>
            <a:endParaRPr lang="de-DE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3BC8EA9-D7D2-4569-AB7B-24FD1F4063F1}"/>
              </a:ext>
            </a:extLst>
          </p:cNvPr>
          <p:cNvSpPr txBox="1"/>
          <p:nvPr/>
        </p:nvSpPr>
        <p:spPr>
          <a:xfrm>
            <a:off x="3920147" y="2142867"/>
            <a:ext cx="133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Pooling</a:t>
            </a:r>
            <a:endParaRPr lang="de-DE" dirty="0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3BB8F3D4-4678-41C6-AD4B-146F4D602266}"/>
              </a:ext>
            </a:extLst>
          </p:cNvPr>
          <p:cNvCxnSpPr>
            <a:cxnSpLocks/>
            <a:stCxn id="31" idx="3"/>
            <a:endCxn id="40" idx="1"/>
          </p:cNvCxnSpPr>
          <p:nvPr/>
        </p:nvCxnSpPr>
        <p:spPr>
          <a:xfrm flipV="1">
            <a:off x="5899096" y="2519062"/>
            <a:ext cx="1887074" cy="47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B7E2270F-EF12-4B22-ABBE-64B3517EA81F}"/>
              </a:ext>
            </a:extLst>
          </p:cNvPr>
          <p:cNvSpPr txBox="1"/>
          <p:nvPr/>
        </p:nvSpPr>
        <p:spPr>
          <a:xfrm>
            <a:off x="6520115" y="2127375"/>
            <a:ext cx="65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  <a:endParaRPr lang="de-DE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DB93C35A-6874-4748-A522-8F34F6CA7333}"/>
              </a:ext>
            </a:extLst>
          </p:cNvPr>
          <p:cNvSpPr/>
          <p:nvPr/>
        </p:nvSpPr>
        <p:spPr>
          <a:xfrm>
            <a:off x="7786170" y="1618803"/>
            <a:ext cx="603493" cy="1800518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AA82D9C-D3AE-435E-B432-798222FF68A7}"/>
              </a:ext>
            </a:extLst>
          </p:cNvPr>
          <p:cNvSpPr txBox="1"/>
          <p:nvPr/>
        </p:nvSpPr>
        <p:spPr>
          <a:xfrm>
            <a:off x="7430947" y="1171911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256x256x64</a:t>
            </a:r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799D4E5-70B9-4E40-953C-8B41EFD237EE}"/>
              </a:ext>
            </a:extLst>
          </p:cNvPr>
          <p:cNvSpPr txBox="1"/>
          <p:nvPr/>
        </p:nvSpPr>
        <p:spPr>
          <a:xfrm>
            <a:off x="8968514" y="117201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256x256x32</a:t>
            </a:r>
            <a:endParaRPr lang="de-DE" dirty="0"/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B8D129AA-5243-4320-85AB-62CC5F63D57F}"/>
              </a:ext>
            </a:extLst>
          </p:cNvPr>
          <p:cNvCxnSpPr>
            <a:cxnSpLocks/>
            <a:stCxn id="40" idx="3"/>
            <a:endCxn id="49" idx="1"/>
          </p:cNvCxnSpPr>
          <p:nvPr/>
        </p:nvCxnSpPr>
        <p:spPr>
          <a:xfrm>
            <a:off x="8389663" y="2519062"/>
            <a:ext cx="10621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146C2835-C5B8-4A35-97D7-853E98676212}"/>
              </a:ext>
            </a:extLst>
          </p:cNvPr>
          <p:cNvSpPr txBox="1"/>
          <p:nvPr/>
        </p:nvSpPr>
        <p:spPr>
          <a:xfrm>
            <a:off x="8537177" y="2131783"/>
            <a:ext cx="65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  <a:endParaRPr lang="de-DE" dirty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8800CEA0-7F9F-4AFE-96E9-7C7F4352AE28}"/>
              </a:ext>
            </a:extLst>
          </p:cNvPr>
          <p:cNvSpPr/>
          <p:nvPr/>
        </p:nvSpPr>
        <p:spPr>
          <a:xfrm>
            <a:off x="9451819" y="1618803"/>
            <a:ext cx="387945" cy="1800518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DE1986EF-D857-4304-B3BD-185819319728}"/>
              </a:ext>
            </a:extLst>
          </p:cNvPr>
          <p:cNvCxnSpPr>
            <a:cxnSpLocks/>
            <a:stCxn id="49" idx="3"/>
            <a:endCxn id="52" idx="1"/>
          </p:cNvCxnSpPr>
          <p:nvPr/>
        </p:nvCxnSpPr>
        <p:spPr>
          <a:xfrm>
            <a:off x="9839764" y="2519062"/>
            <a:ext cx="12006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ED7F2296-5DBE-47B0-B74D-DC40A0304E26}"/>
              </a:ext>
            </a:extLst>
          </p:cNvPr>
          <p:cNvSpPr txBox="1"/>
          <p:nvPr/>
        </p:nvSpPr>
        <p:spPr>
          <a:xfrm>
            <a:off x="10078759" y="2131783"/>
            <a:ext cx="65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</a:t>
            </a:r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68EE38F-00CD-4BE1-AB58-6E5D1ED8F716}"/>
              </a:ext>
            </a:extLst>
          </p:cNvPr>
          <p:cNvSpPr/>
          <p:nvPr/>
        </p:nvSpPr>
        <p:spPr>
          <a:xfrm>
            <a:off x="11040395" y="1618803"/>
            <a:ext cx="258994" cy="1800518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575409D-D6D9-4C3D-A124-62D5C2B6226F}"/>
              </a:ext>
            </a:extLst>
          </p:cNvPr>
          <p:cNvSpPr txBox="1"/>
          <p:nvPr/>
        </p:nvSpPr>
        <p:spPr>
          <a:xfrm>
            <a:off x="10568605" y="1171911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256x256x9</a:t>
            </a:r>
            <a:endParaRPr lang="de-DE" dirty="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9E6FC825-FC99-4E5F-A679-3365AA67F7DC}"/>
              </a:ext>
            </a:extLst>
          </p:cNvPr>
          <p:cNvSpPr/>
          <p:nvPr/>
        </p:nvSpPr>
        <p:spPr>
          <a:xfrm>
            <a:off x="2059049" y="4427877"/>
            <a:ext cx="585267" cy="618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29E40CE-C10F-4254-88BA-130ECFA418F0}"/>
              </a:ext>
            </a:extLst>
          </p:cNvPr>
          <p:cNvSpPr txBox="1"/>
          <p:nvPr/>
        </p:nvSpPr>
        <p:spPr>
          <a:xfrm>
            <a:off x="1271937" y="5104727"/>
            <a:ext cx="10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nx1x1x64</a:t>
            </a:r>
            <a:endParaRPr lang="de-DE" dirty="0"/>
          </a:p>
        </p:txBody>
      </p: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C5601FFB-E95C-4DB3-85C2-2849D917127D}"/>
              </a:ext>
            </a:extLst>
          </p:cNvPr>
          <p:cNvCxnSpPr>
            <a:cxnSpLocks/>
          </p:cNvCxnSpPr>
          <p:nvPr/>
        </p:nvCxnSpPr>
        <p:spPr>
          <a:xfrm>
            <a:off x="454050" y="4488499"/>
            <a:ext cx="58767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CB2CC60F-DCE1-4DE4-98AF-F563F02C6F10}"/>
              </a:ext>
            </a:extLst>
          </p:cNvPr>
          <p:cNvCxnSpPr>
            <a:cxnSpLocks/>
          </p:cNvCxnSpPr>
          <p:nvPr/>
        </p:nvCxnSpPr>
        <p:spPr>
          <a:xfrm>
            <a:off x="452921" y="4690730"/>
            <a:ext cx="58767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9157ED83-31B3-4893-886C-EF7F37FD50FD}"/>
              </a:ext>
            </a:extLst>
          </p:cNvPr>
          <p:cNvSpPr txBox="1"/>
          <p:nvPr/>
        </p:nvSpPr>
        <p:spPr>
          <a:xfrm rot="5400000">
            <a:off x="585043" y="46021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de-DE" sz="2800" dirty="0"/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C8A6571E-B064-4468-8206-17114D00C52B}"/>
              </a:ext>
            </a:extLst>
          </p:cNvPr>
          <p:cNvCxnSpPr>
            <a:cxnSpLocks/>
          </p:cNvCxnSpPr>
          <p:nvPr/>
        </p:nvCxnSpPr>
        <p:spPr>
          <a:xfrm>
            <a:off x="452921" y="5025383"/>
            <a:ext cx="58767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6A06EFB1-5C5D-41C5-8E54-FF7A234ABF29}"/>
              </a:ext>
            </a:extLst>
          </p:cNvPr>
          <p:cNvSpPr txBox="1"/>
          <p:nvPr/>
        </p:nvSpPr>
        <p:spPr>
          <a:xfrm>
            <a:off x="151235" y="4303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de-DE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E30150EE-6F97-494B-83FD-3099A75712E4}"/>
              </a:ext>
            </a:extLst>
          </p:cNvPr>
          <p:cNvSpPr txBox="1"/>
          <p:nvPr/>
        </p:nvSpPr>
        <p:spPr>
          <a:xfrm>
            <a:off x="145299" y="48220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de-DE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C71A983D-36A1-4B76-BAEA-25C22A061DDB}"/>
              </a:ext>
            </a:extLst>
          </p:cNvPr>
          <p:cNvSpPr txBox="1"/>
          <p:nvPr/>
        </p:nvSpPr>
        <p:spPr>
          <a:xfrm>
            <a:off x="157176" y="450903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de-DE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5F89A2FC-BED8-4C9B-875D-99A2E975F487}"/>
              </a:ext>
            </a:extLst>
          </p:cNvPr>
          <p:cNvSpPr txBox="1"/>
          <p:nvPr/>
        </p:nvSpPr>
        <p:spPr>
          <a:xfrm>
            <a:off x="1629038" y="439392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de-DE" sz="2800" dirty="0"/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A9B3F1A1-9E5E-4D16-8E9C-A898123688FE}"/>
              </a:ext>
            </a:extLst>
          </p:cNvPr>
          <p:cNvCxnSpPr>
            <a:cxnSpLocks/>
            <a:stCxn id="55" idx="3"/>
            <a:endCxn id="66" idx="1"/>
          </p:cNvCxnSpPr>
          <p:nvPr/>
        </p:nvCxnSpPr>
        <p:spPr>
          <a:xfrm>
            <a:off x="2644316" y="4737106"/>
            <a:ext cx="16427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>
            <a:extLst>
              <a:ext uri="{FF2B5EF4-FFF2-40B4-BE49-F238E27FC236}">
                <a16:creationId xmlns:a16="http://schemas.microsoft.com/office/drawing/2014/main" id="{AAABFF61-F9EE-491D-9CAC-A0C34954AB77}"/>
              </a:ext>
            </a:extLst>
          </p:cNvPr>
          <p:cNvSpPr/>
          <p:nvPr/>
        </p:nvSpPr>
        <p:spPr>
          <a:xfrm>
            <a:off x="4287029" y="4421995"/>
            <a:ext cx="603139" cy="63022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7831A6D7-6E9C-46C7-B0B1-CC48CC2622BE}"/>
              </a:ext>
            </a:extLst>
          </p:cNvPr>
          <p:cNvSpPr txBox="1"/>
          <p:nvPr/>
        </p:nvSpPr>
        <p:spPr>
          <a:xfrm>
            <a:off x="2797220" y="4346054"/>
            <a:ext cx="133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Pooling</a:t>
            </a:r>
            <a:endParaRPr lang="de-DE" dirty="0"/>
          </a:p>
        </p:txBody>
      </p: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DA5AA3CA-994D-4E8A-ABC3-CF1AD65ADF13}"/>
              </a:ext>
            </a:extLst>
          </p:cNvPr>
          <p:cNvCxnSpPr>
            <a:cxnSpLocks/>
            <a:stCxn id="66" idx="3"/>
            <a:endCxn id="157" idx="1"/>
          </p:cNvCxnSpPr>
          <p:nvPr/>
        </p:nvCxnSpPr>
        <p:spPr>
          <a:xfrm>
            <a:off x="4890168" y="4737106"/>
            <a:ext cx="16944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70">
            <a:extLst>
              <a:ext uri="{FF2B5EF4-FFF2-40B4-BE49-F238E27FC236}">
                <a16:creationId xmlns:a16="http://schemas.microsoft.com/office/drawing/2014/main" id="{BBF7879D-5660-4478-810E-26C2D18694FA}"/>
              </a:ext>
            </a:extLst>
          </p:cNvPr>
          <p:cNvSpPr/>
          <p:nvPr/>
        </p:nvSpPr>
        <p:spPr>
          <a:xfrm>
            <a:off x="8769723" y="4422095"/>
            <a:ext cx="397600" cy="63012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4FDE6A01-4C8A-428A-90CC-026A285D75F8}"/>
              </a:ext>
            </a:extLst>
          </p:cNvPr>
          <p:cNvSpPr txBox="1"/>
          <p:nvPr/>
        </p:nvSpPr>
        <p:spPr>
          <a:xfrm>
            <a:off x="8542756" y="510472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1x1x64</a:t>
            </a:r>
            <a:endParaRPr lang="de-DE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B111D3C-484F-47ED-A9DA-B7572BECF23C}"/>
              </a:ext>
            </a:extLst>
          </p:cNvPr>
          <p:cNvSpPr txBox="1"/>
          <p:nvPr/>
        </p:nvSpPr>
        <p:spPr>
          <a:xfrm>
            <a:off x="6455490" y="510488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1x1x64</a:t>
            </a:r>
            <a:endParaRPr lang="de-DE" dirty="0"/>
          </a:p>
        </p:txBody>
      </p: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7A3B63D4-E790-4FC3-8BDF-45A2005FDC3B}"/>
              </a:ext>
            </a:extLst>
          </p:cNvPr>
          <p:cNvCxnSpPr>
            <a:cxnSpLocks/>
            <a:stCxn id="66" idx="0"/>
            <a:endCxn id="37" idx="2"/>
          </p:cNvCxnSpPr>
          <p:nvPr/>
        </p:nvCxnSpPr>
        <p:spPr>
          <a:xfrm flipV="1">
            <a:off x="4588599" y="2512199"/>
            <a:ext cx="0" cy="190979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4DE6706C-F7CA-4648-A6C9-F3B503092E03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8960847" y="2497165"/>
            <a:ext cx="7676" cy="192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hteck 128">
            <a:extLst>
              <a:ext uri="{FF2B5EF4-FFF2-40B4-BE49-F238E27FC236}">
                <a16:creationId xmlns:a16="http://schemas.microsoft.com/office/drawing/2014/main" id="{1C82AE14-B461-49A7-9D28-3E38EEE2DE51}"/>
              </a:ext>
            </a:extLst>
          </p:cNvPr>
          <p:cNvSpPr/>
          <p:nvPr/>
        </p:nvSpPr>
        <p:spPr>
          <a:xfrm>
            <a:off x="3112005" y="1623559"/>
            <a:ext cx="603140" cy="1800518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FBE60795-16D5-4FC0-B067-407D43584F7D}"/>
              </a:ext>
            </a:extLst>
          </p:cNvPr>
          <p:cNvSpPr/>
          <p:nvPr/>
        </p:nvSpPr>
        <p:spPr>
          <a:xfrm>
            <a:off x="1042750" y="4427877"/>
            <a:ext cx="585267" cy="6184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B1FEE51B-DA1D-4C4B-BAA1-43D49E617232}"/>
              </a:ext>
            </a:extLst>
          </p:cNvPr>
          <p:cNvSpPr/>
          <p:nvPr/>
        </p:nvSpPr>
        <p:spPr>
          <a:xfrm>
            <a:off x="2076025" y="1625985"/>
            <a:ext cx="603140" cy="1800518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7" name="Rechteck 156">
            <a:extLst>
              <a:ext uri="{FF2B5EF4-FFF2-40B4-BE49-F238E27FC236}">
                <a16:creationId xmlns:a16="http://schemas.microsoft.com/office/drawing/2014/main" id="{982CD22A-F428-45BB-917E-E15BE28E9C92}"/>
              </a:ext>
            </a:extLst>
          </p:cNvPr>
          <p:cNvSpPr/>
          <p:nvPr/>
        </p:nvSpPr>
        <p:spPr>
          <a:xfrm>
            <a:off x="6584591" y="4421995"/>
            <a:ext cx="603139" cy="63022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60" name="Gerade Verbindung mit Pfeil 159">
            <a:extLst>
              <a:ext uri="{FF2B5EF4-FFF2-40B4-BE49-F238E27FC236}">
                <a16:creationId xmlns:a16="http://schemas.microsoft.com/office/drawing/2014/main" id="{650F26D0-469B-4DF1-BDE9-6D11C18C7672}"/>
              </a:ext>
            </a:extLst>
          </p:cNvPr>
          <p:cNvCxnSpPr>
            <a:cxnSpLocks/>
            <a:stCxn id="157" idx="3"/>
            <a:endCxn id="71" idx="1"/>
          </p:cNvCxnSpPr>
          <p:nvPr/>
        </p:nvCxnSpPr>
        <p:spPr>
          <a:xfrm>
            <a:off x="7187730" y="4737106"/>
            <a:ext cx="1581993" cy="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feld 199">
            <a:extLst>
              <a:ext uri="{FF2B5EF4-FFF2-40B4-BE49-F238E27FC236}">
                <a16:creationId xmlns:a16="http://schemas.microsoft.com/office/drawing/2014/main" id="{D712DBA2-CBBF-4322-906D-3229C6CF55F1}"/>
              </a:ext>
            </a:extLst>
          </p:cNvPr>
          <p:cNvSpPr txBox="1"/>
          <p:nvPr/>
        </p:nvSpPr>
        <p:spPr>
          <a:xfrm>
            <a:off x="4162840" y="510472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1x1x64</a:t>
            </a:r>
            <a:endParaRPr lang="de-DE" dirty="0"/>
          </a:p>
        </p:txBody>
      </p:sp>
      <p:cxnSp>
        <p:nvCxnSpPr>
          <p:cNvPr id="201" name="Gerade Verbindung mit Pfeil 200">
            <a:extLst>
              <a:ext uri="{FF2B5EF4-FFF2-40B4-BE49-F238E27FC236}">
                <a16:creationId xmlns:a16="http://schemas.microsoft.com/office/drawing/2014/main" id="{CAF35FEA-4D1F-4947-8125-FD3EA5B645AE}"/>
              </a:ext>
            </a:extLst>
          </p:cNvPr>
          <p:cNvCxnSpPr>
            <a:cxnSpLocks/>
            <a:stCxn id="157" idx="0"/>
          </p:cNvCxnSpPr>
          <p:nvPr/>
        </p:nvCxnSpPr>
        <p:spPr>
          <a:xfrm flipV="1">
            <a:off x="6886161" y="2526244"/>
            <a:ext cx="0" cy="189575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09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F8B3A-A042-43E2-9863-DCD63DF0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Download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Acquire testing and training code for the network</a:t>
            </a:r>
          </a:p>
          <a:p>
            <a:pPr lvl="1"/>
            <a:r>
              <a:rPr lang="en-US" dirty="0"/>
              <a:t>Contact authors for training code</a:t>
            </a:r>
          </a:p>
          <a:p>
            <a:pPr lvl="1"/>
            <a:r>
              <a:rPr lang="en-US" dirty="0"/>
              <a:t>Fallback: Re-implementation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Acquire code for Mitsuba 2</a:t>
            </a:r>
          </a:p>
          <a:p>
            <a:pPr lvl="1"/>
            <a:r>
              <a:rPr lang="en-US" dirty="0"/>
              <a:t>Not yet officially released</a:t>
            </a:r>
          </a:p>
          <a:p>
            <a:pPr lvl="1"/>
            <a:r>
              <a:rPr lang="en-US" dirty="0"/>
              <a:t>Fallback: Use other renderer like render (Li et al., 2018)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Get familiar with papers, source code and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Replace rendering layers of the network with Mitsuba 2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Evaluation (compare with unmodified method)</a:t>
            </a:r>
            <a:endParaRPr lang="en-US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42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SVBRDF – Definition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93975"/>
                <a:ext cx="10515600" cy="4082987"/>
              </a:xfrm>
            </p:spPr>
            <p:txBody>
              <a:bodyPr/>
              <a:lstStyle/>
              <a:p>
                <a:r>
                  <a:rPr lang="en-US" b="1" dirty="0"/>
                  <a:t>S</a:t>
                </a:r>
                <a:r>
                  <a:rPr lang="en-US" dirty="0"/>
                  <a:t>patially </a:t>
                </a:r>
                <a:r>
                  <a:rPr lang="en-US" b="1" dirty="0"/>
                  <a:t>V</a:t>
                </a:r>
                <a:r>
                  <a:rPr lang="en-US" dirty="0"/>
                  <a:t>arying </a:t>
                </a:r>
                <a:r>
                  <a:rPr lang="en-US" b="1" dirty="0"/>
                  <a:t>B</a:t>
                </a:r>
                <a:r>
                  <a:rPr lang="en-US" dirty="0"/>
                  <a:t>idirectional </a:t>
                </a:r>
                <a:r>
                  <a:rPr lang="en-US" b="1" dirty="0"/>
                  <a:t>R</a:t>
                </a:r>
                <a:r>
                  <a:rPr lang="en-US" dirty="0"/>
                  <a:t>eflectance </a:t>
                </a:r>
                <a:r>
                  <a:rPr lang="en-US" b="1" dirty="0"/>
                  <a:t>D</a:t>
                </a:r>
                <a:r>
                  <a:rPr lang="en-US" dirty="0"/>
                  <a:t>istribution </a:t>
                </a:r>
                <a:r>
                  <a:rPr lang="en-US" b="1" dirty="0"/>
                  <a:t>F</a:t>
                </a:r>
                <a:r>
                  <a:rPr lang="en-US" dirty="0"/>
                  <a:t>unction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de-D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9" name="Inhaltsplatzhalt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93975"/>
                <a:ext cx="10515600" cy="4082987"/>
              </a:xfrm>
              <a:blipFill>
                <a:blip r:embed="rId3"/>
                <a:stretch>
                  <a:fillRect l="-1043" t="-2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hne 9">
            <a:extLst>
              <a:ext uri="{FF2B5EF4-FFF2-40B4-BE49-F238E27FC236}">
                <a16:creationId xmlns:a16="http://schemas.microsoft.com/office/drawing/2014/main" id="{E6C52EF7-BB06-4F25-8656-BA9108FF147C}"/>
              </a:ext>
            </a:extLst>
          </p:cNvPr>
          <p:cNvSpPr/>
          <p:nvPr/>
        </p:nvSpPr>
        <p:spPr>
          <a:xfrm rot="5400000">
            <a:off x="5128120" y="2784541"/>
            <a:ext cx="5027669" cy="5027670"/>
          </a:xfrm>
          <a:prstGeom prst="chord">
            <a:avLst>
              <a:gd name="adj1" fmla="val 5408237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DB75CFC-B900-4B64-8791-B7AD897B5754}"/>
              </a:ext>
            </a:extLst>
          </p:cNvPr>
          <p:cNvSpPr/>
          <p:nvPr/>
        </p:nvSpPr>
        <p:spPr>
          <a:xfrm>
            <a:off x="5128116" y="4430874"/>
            <a:ext cx="5027673" cy="1735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de-DE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367BF6F-DFDD-40DE-AFBD-7C9C4C5DA31B}"/>
              </a:ext>
            </a:extLst>
          </p:cNvPr>
          <p:cNvCxnSpPr>
            <a:cxnSpLocks/>
          </p:cNvCxnSpPr>
          <p:nvPr/>
        </p:nvCxnSpPr>
        <p:spPr>
          <a:xfrm>
            <a:off x="6261916" y="3242143"/>
            <a:ext cx="1380036" cy="2056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887CE10-7167-41BC-A7A1-C54F2C25ACD7}"/>
              </a:ext>
            </a:extLst>
          </p:cNvPr>
          <p:cNvCxnSpPr>
            <a:cxnSpLocks/>
          </p:cNvCxnSpPr>
          <p:nvPr/>
        </p:nvCxnSpPr>
        <p:spPr>
          <a:xfrm flipV="1">
            <a:off x="7641951" y="4355143"/>
            <a:ext cx="885592" cy="885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B0D39C8-1DBA-4871-B932-8E28E12A9762}"/>
              </a:ext>
            </a:extLst>
          </p:cNvPr>
          <p:cNvCxnSpPr>
            <a:cxnSpLocks/>
            <a:stCxn id="10" idx="2"/>
          </p:cNvCxnSpPr>
          <p:nvPr/>
        </p:nvCxnSpPr>
        <p:spPr>
          <a:xfrm flipV="1">
            <a:off x="7641958" y="5294902"/>
            <a:ext cx="2763733" cy="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0EE6825-3987-4B88-921B-64E05577D52C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7641955" y="2602263"/>
            <a:ext cx="3" cy="2693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4DEF77D-061E-47C6-BC05-5CD9DDE1ED95}"/>
              </a:ext>
            </a:extLst>
          </p:cNvPr>
          <p:cNvCxnSpPr>
            <a:cxnSpLocks/>
            <a:stCxn id="10" idx="2"/>
          </p:cNvCxnSpPr>
          <p:nvPr/>
        </p:nvCxnSpPr>
        <p:spPr>
          <a:xfrm flipV="1">
            <a:off x="7641958" y="3683259"/>
            <a:ext cx="1897198" cy="1612105"/>
          </a:xfrm>
          <a:prstGeom prst="straightConnector1">
            <a:avLst/>
          </a:prstGeom>
          <a:ln w="38100">
            <a:solidFill>
              <a:srgbClr val="C50E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554A53F5-6DBF-4ABA-8575-0D1E909229BC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7641956" y="4270258"/>
            <a:ext cx="3" cy="102510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ogen 30">
            <a:extLst>
              <a:ext uri="{FF2B5EF4-FFF2-40B4-BE49-F238E27FC236}">
                <a16:creationId xmlns:a16="http://schemas.microsoft.com/office/drawing/2014/main" id="{487413DB-D7BC-41CA-8F22-F669F4CF6B16}"/>
              </a:ext>
            </a:extLst>
          </p:cNvPr>
          <p:cNvSpPr/>
          <p:nvPr/>
        </p:nvSpPr>
        <p:spPr>
          <a:xfrm>
            <a:off x="5598001" y="4671400"/>
            <a:ext cx="4087900" cy="1246076"/>
          </a:xfrm>
          <a:prstGeom prst="arc">
            <a:avLst>
              <a:gd name="adj1" fmla="val 20974667"/>
              <a:gd name="adj2" fmla="val 0"/>
            </a:avLst>
          </a:prstGeom>
          <a:ln>
            <a:solidFill>
              <a:srgbClr val="C50E1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Bogen 38">
            <a:extLst>
              <a:ext uri="{FF2B5EF4-FFF2-40B4-BE49-F238E27FC236}">
                <a16:creationId xmlns:a16="http://schemas.microsoft.com/office/drawing/2014/main" id="{132AB714-D473-4714-A964-69B4013D4E5D}"/>
              </a:ext>
            </a:extLst>
          </p:cNvPr>
          <p:cNvSpPr/>
          <p:nvPr/>
        </p:nvSpPr>
        <p:spPr>
          <a:xfrm>
            <a:off x="6288763" y="4867850"/>
            <a:ext cx="2733225" cy="872445"/>
          </a:xfrm>
          <a:prstGeom prst="arc">
            <a:avLst>
              <a:gd name="adj1" fmla="val 11738985"/>
              <a:gd name="adj2" fmla="val 0"/>
            </a:avLst>
          </a:prstGeom>
          <a:ln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Bogen 32">
            <a:extLst>
              <a:ext uri="{FF2B5EF4-FFF2-40B4-BE49-F238E27FC236}">
                <a16:creationId xmlns:a16="http://schemas.microsoft.com/office/drawing/2014/main" id="{E131A05C-C1C1-4F03-AEF3-29A25B68F42F}"/>
              </a:ext>
            </a:extLst>
          </p:cNvPr>
          <p:cNvSpPr/>
          <p:nvPr/>
        </p:nvSpPr>
        <p:spPr>
          <a:xfrm>
            <a:off x="6048196" y="3063681"/>
            <a:ext cx="3193336" cy="3253904"/>
          </a:xfrm>
          <a:prstGeom prst="arc">
            <a:avLst>
              <a:gd name="adj1" fmla="val 16203703"/>
              <a:gd name="adj2" fmla="val 20131697"/>
            </a:avLst>
          </a:prstGeom>
          <a:ln>
            <a:solidFill>
              <a:srgbClr val="C50E1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6A4E249-D5AC-4628-92C5-289ADA39C856}"/>
              </a:ext>
            </a:extLst>
          </p:cNvPr>
          <p:cNvCxnSpPr>
            <a:cxnSpLocks/>
            <a:endCxn id="31" idx="0"/>
          </p:cNvCxnSpPr>
          <p:nvPr/>
        </p:nvCxnSpPr>
        <p:spPr>
          <a:xfrm flipV="1">
            <a:off x="7627768" y="4972547"/>
            <a:ext cx="1764208" cy="321892"/>
          </a:xfrm>
          <a:prstGeom prst="straightConnector1">
            <a:avLst/>
          </a:prstGeom>
          <a:ln w="12700">
            <a:solidFill>
              <a:srgbClr val="C50E1F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FF7B95B0-3370-488F-94DB-45ADA4D68BEB}"/>
              </a:ext>
            </a:extLst>
          </p:cNvPr>
          <p:cNvCxnSpPr>
            <a:cxnSpLocks/>
            <a:endCxn id="39" idx="0"/>
          </p:cNvCxnSpPr>
          <p:nvPr/>
        </p:nvCxnSpPr>
        <p:spPr>
          <a:xfrm flipH="1" flipV="1">
            <a:off x="6628238" y="5016329"/>
            <a:ext cx="1013712" cy="278111"/>
          </a:xfrm>
          <a:prstGeom prst="straightConnector1">
            <a:avLst/>
          </a:prstGeom>
          <a:ln w="12700">
            <a:solidFill>
              <a:schemeClr val="accent6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ogen 44">
            <a:extLst>
              <a:ext uri="{FF2B5EF4-FFF2-40B4-BE49-F238E27FC236}">
                <a16:creationId xmlns:a16="http://schemas.microsoft.com/office/drawing/2014/main" id="{F902171E-153D-400A-8117-F18C01A63601}"/>
              </a:ext>
            </a:extLst>
          </p:cNvPr>
          <p:cNvSpPr/>
          <p:nvPr/>
        </p:nvSpPr>
        <p:spPr>
          <a:xfrm>
            <a:off x="6826968" y="2719427"/>
            <a:ext cx="3322360" cy="4828132"/>
          </a:xfrm>
          <a:prstGeom prst="arc">
            <a:avLst>
              <a:gd name="adj1" fmla="val 12623311"/>
              <a:gd name="adj2" fmla="val 14867346"/>
            </a:avLst>
          </a:prstGeom>
          <a:ln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387E0684-9533-439B-9179-10BFAA0CA238}"/>
                  </a:ext>
                </a:extLst>
              </p:cNvPr>
              <p:cNvSpPr txBox="1"/>
              <p:nvPr/>
            </p:nvSpPr>
            <p:spPr>
              <a:xfrm>
                <a:off x="7699250" y="4073567"/>
                <a:ext cx="189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387E0684-9533-439B-9179-10BFAA0C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50" y="4073567"/>
                <a:ext cx="189924" cy="276999"/>
              </a:xfrm>
              <a:prstGeom prst="rect">
                <a:avLst/>
              </a:prstGeom>
              <a:blipFill>
                <a:blip r:embed="rId4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feld 72">
            <a:extLst>
              <a:ext uri="{FF2B5EF4-FFF2-40B4-BE49-F238E27FC236}">
                <a16:creationId xmlns:a16="http://schemas.microsoft.com/office/drawing/2014/main" id="{342C89CB-3A1D-476E-9DA5-E16F88B6795D}"/>
              </a:ext>
            </a:extLst>
          </p:cNvPr>
          <p:cNvSpPr txBox="1"/>
          <p:nvPr/>
        </p:nvSpPr>
        <p:spPr>
          <a:xfrm>
            <a:off x="4922561" y="293461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4DD9B24B-1B31-420D-800C-0A010EAE2F1A}"/>
                  </a:ext>
                </a:extLst>
              </p:cNvPr>
              <p:cNvSpPr/>
              <p:nvPr/>
            </p:nvSpPr>
            <p:spPr>
              <a:xfrm>
                <a:off x="6738511" y="4562921"/>
                <a:ext cx="469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4DD9B24B-1B31-420D-800C-0A010EAE2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511" y="4562921"/>
                <a:ext cx="469295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D55FECF3-67D5-472C-87D9-DFA64A674917}"/>
                  </a:ext>
                </a:extLst>
              </p:cNvPr>
              <p:cNvSpPr/>
              <p:nvPr/>
            </p:nvSpPr>
            <p:spPr>
              <a:xfrm>
                <a:off x="9562491" y="4879076"/>
                <a:ext cx="498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C50E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C50E1F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50E1F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D55FECF3-67D5-472C-87D9-DFA64A674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491" y="4879076"/>
                <a:ext cx="498277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C3156155-C89F-4219-8BC4-8CBD9A9C5B1F}"/>
                  </a:ext>
                </a:extLst>
              </p:cNvPr>
              <p:cNvSpPr/>
              <p:nvPr/>
            </p:nvSpPr>
            <p:spPr>
              <a:xfrm>
                <a:off x="8402820" y="3051388"/>
                <a:ext cx="466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C50E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C50E1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50E1F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C3156155-C89F-4219-8BC4-8CBD9A9C5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820" y="3051388"/>
                <a:ext cx="4665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0666A814-11A6-4A59-BCE0-B6ECFBEA90F2}"/>
                  </a:ext>
                </a:extLst>
              </p:cNvPr>
              <p:cNvSpPr/>
              <p:nvPr/>
            </p:nvSpPr>
            <p:spPr>
              <a:xfrm>
                <a:off x="6893502" y="3236054"/>
                <a:ext cx="4339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0666A814-11A6-4A59-BCE0-B6ECFBEA9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502" y="3236054"/>
                <a:ext cx="433900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EC831348-EF27-476E-BC79-B09BE1DF1D62}"/>
                  </a:ext>
                </a:extLst>
              </p:cNvPr>
              <p:cNvSpPr txBox="1"/>
              <p:nvPr/>
            </p:nvSpPr>
            <p:spPr>
              <a:xfrm>
                <a:off x="7563715" y="5353877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EC831348-EF27-476E-BC79-B09BE1DF1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15" y="5353877"/>
                <a:ext cx="183319" cy="276999"/>
              </a:xfrm>
              <a:prstGeom prst="rect">
                <a:avLst/>
              </a:prstGeom>
              <a:blipFill>
                <a:blip r:embed="rId9"/>
                <a:stretch>
                  <a:fillRect l="-36667" t="-45652" r="-100000" b="-8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78229BB3-8214-4CEA-B716-5F31CC9F2392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6628238" y="3830560"/>
            <a:ext cx="30257" cy="1185769"/>
          </a:xfrm>
          <a:prstGeom prst="straightConnector1">
            <a:avLst/>
          </a:prstGeom>
          <a:ln w="12700">
            <a:solidFill>
              <a:schemeClr val="accent6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2A08CC80-373B-41AF-BDDF-408AE873F7A8}"/>
              </a:ext>
            </a:extLst>
          </p:cNvPr>
          <p:cNvCxnSpPr>
            <a:cxnSpLocks/>
          </p:cNvCxnSpPr>
          <p:nvPr/>
        </p:nvCxnSpPr>
        <p:spPr>
          <a:xfrm flipV="1">
            <a:off x="9388712" y="3770066"/>
            <a:ext cx="26599" cy="1198546"/>
          </a:xfrm>
          <a:prstGeom prst="straightConnector1">
            <a:avLst/>
          </a:prstGeom>
          <a:ln w="12700">
            <a:solidFill>
              <a:srgbClr val="C50E1F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00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2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29DD0F-935C-4822-B454-79428C72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7" y="2357244"/>
            <a:ext cx="2554496" cy="24848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AF72627-E3CA-4789-9ED3-A15ADF496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130" y="1744232"/>
            <a:ext cx="3814873" cy="3710904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6A15074-CAB3-4033-8653-001DF5754C90}"/>
              </a:ext>
            </a:extLst>
          </p:cNvPr>
          <p:cNvCxnSpPr>
            <a:stCxn id="7" idx="3"/>
            <a:endCxn id="3" idx="1"/>
          </p:cNvCxnSpPr>
          <p:nvPr/>
        </p:nvCxnSpPr>
        <p:spPr>
          <a:xfrm>
            <a:off x="3183493" y="3599684"/>
            <a:ext cx="456463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A4727C2-F77B-408D-B0A5-D88B804012F2}"/>
              </a:ext>
            </a:extLst>
          </p:cNvPr>
          <p:cNvCxnSpPr>
            <a:cxnSpLocks/>
          </p:cNvCxnSpPr>
          <p:nvPr/>
        </p:nvCxnSpPr>
        <p:spPr>
          <a:xfrm>
            <a:off x="5190298" y="1669332"/>
            <a:ext cx="0" cy="1893281"/>
          </a:xfrm>
          <a:prstGeom prst="straightConnector1">
            <a:avLst/>
          </a:prstGeom>
          <a:ln w="38100">
            <a:solidFill>
              <a:srgbClr val="C50E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53420B00-6CAC-4B67-AAEF-DAA7F010E739}"/>
              </a:ext>
            </a:extLst>
          </p:cNvPr>
          <p:cNvSpPr txBox="1"/>
          <p:nvPr/>
        </p:nvSpPr>
        <p:spPr>
          <a:xfrm>
            <a:off x="3539064" y="3658196"/>
            <a:ext cx="37367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Deschaintre</a:t>
            </a:r>
            <a:r>
              <a:rPr lang="en-US" sz="2800" dirty="0"/>
              <a:t> et al., </a:t>
            </a:r>
          </a:p>
          <a:p>
            <a:r>
              <a:rPr lang="en-US" sz="2800" dirty="0"/>
              <a:t>	2018 (single view)</a:t>
            </a:r>
          </a:p>
          <a:p>
            <a:r>
              <a:rPr lang="en-US" sz="2800" dirty="0"/>
              <a:t>	2019 (multi view)</a:t>
            </a:r>
            <a:endParaRPr lang="de-DE" sz="28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EEE552B-263A-4AA7-9DDC-7DA196059486}"/>
              </a:ext>
            </a:extLst>
          </p:cNvPr>
          <p:cNvSpPr/>
          <p:nvPr/>
        </p:nvSpPr>
        <p:spPr>
          <a:xfrm>
            <a:off x="2375828" y="1146112"/>
            <a:ext cx="6063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err="1">
                <a:solidFill>
                  <a:srgbClr val="C50E1F"/>
                </a:solidFill>
              </a:rPr>
              <a:t>Physically-based</a:t>
            </a:r>
            <a:r>
              <a:rPr lang="de-DE" sz="2800" dirty="0">
                <a:solidFill>
                  <a:srgbClr val="C50E1F"/>
                </a:solidFill>
              </a:rPr>
              <a:t> </a:t>
            </a:r>
            <a:r>
              <a:rPr lang="de-DE" sz="2800" dirty="0" err="1">
                <a:solidFill>
                  <a:srgbClr val="C50E1F"/>
                </a:solidFill>
              </a:rPr>
              <a:t>Differentiable</a:t>
            </a:r>
            <a:r>
              <a:rPr lang="de-DE" sz="2800" dirty="0">
                <a:solidFill>
                  <a:srgbClr val="C50E1F"/>
                </a:solidFill>
              </a:rPr>
              <a:t> Renderer</a:t>
            </a:r>
          </a:p>
        </p:txBody>
      </p:sp>
    </p:spTree>
    <p:extLst>
      <p:ext uri="{BB962C8B-B14F-4D97-AF65-F5344CB8AC3E}">
        <p14:creationId xmlns:p14="http://schemas.microsoft.com/office/powerpoint/2010/main" val="186243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</a:t>
            </a:r>
            <a:r>
              <a:rPr lang="en-US" dirty="0"/>
              <a:t>idirectional </a:t>
            </a:r>
            <a:r>
              <a:rPr lang="en-US" b="1" dirty="0"/>
              <a:t>R</a:t>
            </a:r>
            <a:r>
              <a:rPr lang="en-US" dirty="0"/>
              <a:t>eflectance </a:t>
            </a:r>
            <a:r>
              <a:rPr lang="en-US" b="1" dirty="0"/>
              <a:t>D</a:t>
            </a:r>
            <a:r>
              <a:rPr lang="en-US" dirty="0"/>
              <a:t>istribution </a:t>
            </a:r>
            <a:r>
              <a:rPr lang="en-US" b="1" dirty="0"/>
              <a:t>F</a:t>
            </a:r>
            <a:r>
              <a:rPr lang="en-US" dirty="0"/>
              <a:t>unction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3</a:t>
            </a:fld>
            <a:endParaRPr lang="de-DE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342C89CB-3A1D-476E-9DA5-E16F88B6795D}"/>
              </a:ext>
            </a:extLst>
          </p:cNvPr>
          <p:cNvSpPr txBox="1"/>
          <p:nvPr/>
        </p:nvSpPr>
        <p:spPr>
          <a:xfrm>
            <a:off x="4922561" y="293461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>
              <a:solidFill>
                <a:schemeClr val="accent6"/>
              </a:solidFill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F5D9EDD-0C03-4DD3-B59B-8E69D8972B61}"/>
              </a:ext>
            </a:extLst>
          </p:cNvPr>
          <p:cNvGrpSpPr/>
          <p:nvPr/>
        </p:nvGrpSpPr>
        <p:grpSpPr>
          <a:xfrm>
            <a:off x="6997036" y="2247449"/>
            <a:ext cx="4356764" cy="2704470"/>
            <a:chOff x="7540733" y="2408606"/>
            <a:chExt cx="4356764" cy="270447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BDB75CFC-B900-4B64-8791-B7AD897B5754}"/>
                </a:ext>
              </a:extLst>
            </p:cNvPr>
            <p:cNvSpPr/>
            <p:nvPr/>
          </p:nvSpPr>
          <p:spPr>
            <a:xfrm>
              <a:off x="7540733" y="3672209"/>
              <a:ext cx="4175329" cy="144086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9367BF6F-DFDD-40DE-AFBD-7C9C4C5DA31B}"/>
                </a:ext>
              </a:extLst>
            </p:cNvPr>
            <p:cNvCxnSpPr>
              <a:cxnSpLocks/>
            </p:cNvCxnSpPr>
            <p:nvPr/>
          </p:nvCxnSpPr>
          <p:spPr>
            <a:xfrm>
              <a:off x="8431641" y="2817088"/>
              <a:ext cx="1196755" cy="15755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4887CE10-7167-41BC-A7A1-C54F2C25AC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2222" y="3610512"/>
              <a:ext cx="763205" cy="7632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EB0D39C8-1DBA-4871-B932-8E28E12A97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8404" y="4388982"/>
              <a:ext cx="2269093" cy="6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60EE6825-3987-4B88-921B-64E05577D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8404" y="2408606"/>
              <a:ext cx="0" cy="1981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554A53F5-6DBF-4ABA-8575-0D1E909229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8404" y="3103338"/>
              <a:ext cx="0" cy="1286341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FF7B95B0-3370-488F-94DB-45ADA4D68B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7152" y="4038943"/>
              <a:ext cx="1271241" cy="348764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feld 69">
                  <a:extLst>
                    <a:ext uri="{FF2B5EF4-FFF2-40B4-BE49-F238E27FC236}">
                      <a16:creationId xmlns:a16="http://schemas.microsoft.com/office/drawing/2014/main" id="{387E0684-9533-439B-9179-10BFAA0CA238}"/>
                    </a:ext>
                  </a:extLst>
                </p:cNvPr>
                <p:cNvSpPr txBox="1"/>
                <p:nvPr/>
              </p:nvSpPr>
              <p:spPr>
                <a:xfrm>
                  <a:off x="9760173" y="2954659"/>
                  <a:ext cx="23817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28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70" name="Textfeld 69">
                  <a:extLst>
                    <a:ext uri="{FF2B5EF4-FFF2-40B4-BE49-F238E27FC236}">
                      <a16:creationId xmlns:a16="http://schemas.microsoft.com/office/drawing/2014/main" id="{387E0684-9533-439B-9179-10BFAA0CA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0173" y="2954659"/>
                  <a:ext cx="23817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hteck 75">
                  <a:extLst>
                    <a:ext uri="{FF2B5EF4-FFF2-40B4-BE49-F238E27FC236}">
                      <a16:creationId xmlns:a16="http://schemas.microsoft.com/office/drawing/2014/main" id="{D55FECF3-67D5-472C-87D9-DFA64A674917}"/>
                    </a:ext>
                  </a:extLst>
                </p:cNvPr>
                <p:cNvSpPr/>
                <p:nvPr/>
              </p:nvSpPr>
              <p:spPr>
                <a:xfrm>
                  <a:off x="11120245" y="2946840"/>
                  <a:ext cx="64158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smtClean="0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sz="2800" i="1" smtClean="0">
                                    <a:solidFill>
                                      <a:srgbClr val="C50E1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800" i="1" smtClean="0">
                                    <a:solidFill>
                                      <a:srgbClr val="C50E1F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de-DE" sz="2800" dirty="0">
                    <a:solidFill>
                      <a:srgbClr val="C50E1F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hteck 75">
                  <a:extLst>
                    <a:ext uri="{FF2B5EF4-FFF2-40B4-BE49-F238E27FC236}">
                      <a16:creationId xmlns:a16="http://schemas.microsoft.com/office/drawing/2014/main" id="{D55FECF3-67D5-472C-87D9-DFA64A674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0245" y="2946840"/>
                  <a:ext cx="64158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hteck 77">
                  <a:extLst>
                    <a:ext uri="{FF2B5EF4-FFF2-40B4-BE49-F238E27FC236}">
                      <a16:creationId xmlns:a16="http://schemas.microsoft.com/office/drawing/2014/main" id="{0666A814-11A6-4A59-BCE0-B6ECFBEA90F2}"/>
                    </a:ext>
                  </a:extLst>
                </p:cNvPr>
                <p:cNvSpPr/>
                <p:nvPr/>
              </p:nvSpPr>
              <p:spPr>
                <a:xfrm>
                  <a:off x="7882047" y="2685230"/>
                  <a:ext cx="60057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de-DE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78" name="Rechteck 77">
                  <a:extLst>
                    <a:ext uri="{FF2B5EF4-FFF2-40B4-BE49-F238E27FC236}">
                      <a16:creationId xmlns:a16="http://schemas.microsoft.com/office/drawing/2014/main" id="{0666A814-11A6-4A59-BCE0-B6ECFBEA90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047" y="2685230"/>
                  <a:ext cx="60057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E91620D8-A224-4D6F-B27A-20C50C31C8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0609" y="4088677"/>
              <a:ext cx="1509636" cy="299029"/>
            </a:xfrm>
            <a:prstGeom prst="straightConnector1">
              <a:avLst/>
            </a:prstGeom>
            <a:ln w="12700">
              <a:solidFill>
                <a:srgbClr val="C50E1F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D520A42C-7B74-477B-90FD-4520992FD951}"/>
                </a:ext>
              </a:extLst>
            </p:cNvPr>
            <p:cNvCxnSpPr>
              <a:cxnSpLocks/>
            </p:cNvCxnSpPr>
            <p:nvPr/>
          </p:nvCxnSpPr>
          <p:spPr>
            <a:xfrm rot="16020000">
              <a:off x="9788237" y="2960215"/>
              <a:ext cx="1196755" cy="1575552"/>
            </a:xfrm>
            <a:prstGeom prst="straightConnector1">
              <a:avLst/>
            </a:prstGeom>
            <a:ln w="38100">
              <a:solidFill>
                <a:srgbClr val="C50E1F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12">
                <a:extLst>
                  <a:ext uri="{FF2B5EF4-FFF2-40B4-BE49-F238E27FC236}">
                    <a16:creationId xmlns:a16="http://schemas.microsoft.com/office/drawing/2014/main" id="{4F2316CE-2C26-4EAC-89D1-25FD8A07B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586" y="1200212"/>
                <a:ext cx="6232943" cy="479894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solidFill>
                                      <a:srgbClr val="C50E1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solidFill>
                                      <a:srgbClr val="C50E1F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“Fraction of the irradiance coming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is reflected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C50E1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50E1F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Captures reflectance properties of the surface material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3" name="Inhaltsplatzhalter 12">
                <a:extLst>
                  <a:ext uri="{FF2B5EF4-FFF2-40B4-BE49-F238E27FC236}">
                    <a16:creationId xmlns:a16="http://schemas.microsoft.com/office/drawing/2014/main" id="{4F2316CE-2C26-4EAC-89D1-25FD8A07B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6" y="1200212"/>
                <a:ext cx="6232943" cy="4798945"/>
              </a:xfrm>
              <a:blipFill>
                <a:blip r:embed="rId7"/>
                <a:stretch>
                  <a:fillRect l="-1761" t="-2160" r="-27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35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dirty="0"/>
              <a:t>patially</a:t>
            </a:r>
            <a:r>
              <a:rPr lang="en-US" b="1" dirty="0"/>
              <a:t> V</a:t>
            </a:r>
            <a:r>
              <a:rPr lang="en-US" dirty="0"/>
              <a:t>arying</a:t>
            </a:r>
            <a:r>
              <a:rPr lang="en-US" b="1" dirty="0"/>
              <a:t> BRDF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4</a:t>
            </a:fld>
            <a:endParaRPr lang="de-DE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342C89CB-3A1D-476E-9DA5-E16F88B6795D}"/>
              </a:ext>
            </a:extLst>
          </p:cNvPr>
          <p:cNvSpPr txBox="1"/>
          <p:nvPr/>
        </p:nvSpPr>
        <p:spPr>
          <a:xfrm>
            <a:off x="4922561" y="293461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>
              <a:solidFill>
                <a:schemeClr val="accent6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6C08D71-7311-436F-AB1A-400FFCF43033}"/>
              </a:ext>
            </a:extLst>
          </p:cNvPr>
          <p:cNvGrpSpPr/>
          <p:nvPr/>
        </p:nvGrpSpPr>
        <p:grpSpPr>
          <a:xfrm>
            <a:off x="6997036" y="2247449"/>
            <a:ext cx="4356764" cy="2704470"/>
            <a:chOff x="7540733" y="2408606"/>
            <a:chExt cx="4356764" cy="270447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BDB75CFC-B900-4B64-8791-B7AD897B5754}"/>
                </a:ext>
              </a:extLst>
            </p:cNvPr>
            <p:cNvSpPr/>
            <p:nvPr/>
          </p:nvSpPr>
          <p:spPr>
            <a:xfrm>
              <a:off x="7540733" y="3672209"/>
              <a:ext cx="4175329" cy="144086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4887CE10-7167-41BC-A7A1-C54F2C25AC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2222" y="3610512"/>
              <a:ext cx="763205" cy="7632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EB0D39C8-1DBA-4871-B932-8E28E12A97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8404" y="4388982"/>
              <a:ext cx="2269093" cy="6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60EE6825-3987-4B88-921B-64E05577D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8404" y="2408606"/>
              <a:ext cx="0" cy="1981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FF7B95B0-3370-488F-94DB-45ADA4D68B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7152" y="4038943"/>
              <a:ext cx="1271241" cy="348764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30581B6-D9AF-4F00-85CC-437AA1D298FC}"/>
                </a:ext>
              </a:extLst>
            </p:cNvPr>
            <p:cNvSpPr/>
            <p:nvPr/>
          </p:nvSpPr>
          <p:spPr>
            <a:xfrm>
              <a:off x="9562150" y="4363919"/>
              <a:ext cx="132486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554A53F5-6DBF-4ABA-8575-0D1E909229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8404" y="3103338"/>
              <a:ext cx="0" cy="1286341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9367BF6F-DFDD-40DE-AFBD-7C9C4C5DA31B}"/>
                </a:ext>
              </a:extLst>
            </p:cNvPr>
            <p:cNvCxnSpPr>
              <a:cxnSpLocks/>
            </p:cNvCxnSpPr>
            <p:nvPr/>
          </p:nvCxnSpPr>
          <p:spPr>
            <a:xfrm>
              <a:off x="8431641" y="2817088"/>
              <a:ext cx="1196755" cy="15755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feld 69">
                  <a:extLst>
                    <a:ext uri="{FF2B5EF4-FFF2-40B4-BE49-F238E27FC236}">
                      <a16:creationId xmlns:a16="http://schemas.microsoft.com/office/drawing/2014/main" id="{387E0684-9533-439B-9179-10BFAA0CA238}"/>
                    </a:ext>
                  </a:extLst>
                </p:cNvPr>
                <p:cNvSpPr txBox="1"/>
                <p:nvPr/>
              </p:nvSpPr>
              <p:spPr>
                <a:xfrm>
                  <a:off x="9760173" y="2954659"/>
                  <a:ext cx="23817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28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70" name="Textfeld 69">
                  <a:extLst>
                    <a:ext uri="{FF2B5EF4-FFF2-40B4-BE49-F238E27FC236}">
                      <a16:creationId xmlns:a16="http://schemas.microsoft.com/office/drawing/2014/main" id="{387E0684-9533-439B-9179-10BFAA0CA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0173" y="2954659"/>
                  <a:ext cx="23817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hteck 75">
                  <a:extLst>
                    <a:ext uri="{FF2B5EF4-FFF2-40B4-BE49-F238E27FC236}">
                      <a16:creationId xmlns:a16="http://schemas.microsoft.com/office/drawing/2014/main" id="{D55FECF3-67D5-472C-87D9-DFA64A674917}"/>
                    </a:ext>
                  </a:extLst>
                </p:cNvPr>
                <p:cNvSpPr/>
                <p:nvPr/>
              </p:nvSpPr>
              <p:spPr>
                <a:xfrm>
                  <a:off x="11120245" y="2946840"/>
                  <a:ext cx="64158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smtClean="0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sz="2800" i="1" smtClean="0">
                                    <a:solidFill>
                                      <a:srgbClr val="C50E1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800" i="1" smtClean="0">
                                    <a:solidFill>
                                      <a:srgbClr val="C50E1F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de-DE" sz="2800" dirty="0">
                    <a:solidFill>
                      <a:srgbClr val="C50E1F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hteck 75">
                  <a:extLst>
                    <a:ext uri="{FF2B5EF4-FFF2-40B4-BE49-F238E27FC236}">
                      <a16:creationId xmlns:a16="http://schemas.microsoft.com/office/drawing/2014/main" id="{D55FECF3-67D5-472C-87D9-DFA64A674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0245" y="2946840"/>
                  <a:ext cx="64158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hteck 77">
                  <a:extLst>
                    <a:ext uri="{FF2B5EF4-FFF2-40B4-BE49-F238E27FC236}">
                      <a16:creationId xmlns:a16="http://schemas.microsoft.com/office/drawing/2014/main" id="{0666A814-11A6-4A59-BCE0-B6ECFBEA90F2}"/>
                    </a:ext>
                  </a:extLst>
                </p:cNvPr>
                <p:cNvSpPr/>
                <p:nvPr/>
              </p:nvSpPr>
              <p:spPr>
                <a:xfrm>
                  <a:off x="7882047" y="2685230"/>
                  <a:ext cx="60057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de-DE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78" name="Rechteck 77">
                  <a:extLst>
                    <a:ext uri="{FF2B5EF4-FFF2-40B4-BE49-F238E27FC236}">
                      <a16:creationId xmlns:a16="http://schemas.microsoft.com/office/drawing/2014/main" id="{0666A814-11A6-4A59-BCE0-B6ECFBEA90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047" y="2685230"/>
                  <a:ext cx="60057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E91620D8-A224-4D6F-B27A-20C50C31C8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0609" y="4088677"/>
              <a:ext cx="1509636" cy="299029"/>
            </a:xfrm>
            <a:prstGeom prst="straightConnector1">
              <a:avLst/>
            </a:prstGeom>
            <a:ln w="12700">
              <a:solidFill>
                <a:srgbClr val="C50E1F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feld 81">
                  <a:extLst>
                    <a:ext uri="{FF2B5EF4-FFF2-40B4-BE49-F238E27FC236}">
                      <a16:creationId xmlns:a16="http://schemas.microsoft.com/office/drawing/2014/main" id="{EC831348-EF27-476E-BC79-B09BE1DF1D62}"/>
                    </a:ext>
                  </a:extLst>
                </p:cNvPr>
                <p:cNvSpPr txBox="1"/>
                <p:nvPr/>
              </p:nvSpPr>
              <p:spPr>
                <a:xfrm>
                  <a:off x="9530283" y="4462244"/>
                  <a:ext cx="229890" cy="347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2" name="Textfeld 81">
                  <a:extLst>
                    <a:ext uri="{FF2B5EF4-FFF2-40B4-BE49-F238E27FC236}">
                      <a16:creationId xmlns:a16="http://schemas.microsoft.com/office/drawing/2014/main" id="{EC831348-EF27-476E-BC79-B09BE1DF1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0283" y="4462244"/>
                  <a:ext cx="229890" cy="347370"/>
                </a:xfrm>
                <a:prstGeom prst="rect">
                  <a:avLst/>
                </a:prstGeom>
                <a:blipFill>
                  <a:blip r:embed="rId7"/>
                  <a:stretch>
                    <a:fillRect l="-15789" t="-38596" r="-9210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D520A42C-7B74-477B-90FD-4520992FD951}"/>
                </a:ext>
              </a:extLst>
            </p:cNvPr>
            <p:cNvCxnSpPr>
              <a:cxnSpLocks/>
            </p:cNvCxnSpPr>
            <p:nvPr/>
          </p:nvCxnSpPr>
          <p:spPr>
            <a:xfrm rot="16020000">
              <a:off x="9788237" y="2960215"/>
              <a:ext cx="1196755" cy="1575552"/>
            </a:xfrm>
            <a:prstGeom prst="straightConnector1">
              <a:avLst/>
            </a:prstGeom>
            <a:ln w="38100">
              <a:solidFill>
                <a:srgbClr val="C50E1F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12">
                <a:extLst>
                  <a:ext uri="{FF2B5EF4-FFF2-40B4-BE49-F238E27FC236}">
                    <a16:creationId xmlns:a16="http://schemas.microsoft.com/office/drawing/2014/main" id="{DC92EC07-CFA7-4D5C-88F3-7E12855B2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587" y="1200212"/>
                <a:ext cx="6317330" cy="4798945"/>
              </a:xfrm>
            </p:spPr>
            <p:txBody>
              <a:bodyPr/>
              <a:lstStyle/>
              <a:p>
                <a:r>
                  <a:rPr lang="en-US" b="1" dirty="0"/>
                  <a:t>S</a:t>
                </a:r>
                <a:r>
                  <a:rPr lang="en-US" dirty="0"/>
                  <a:t>patially</a:t>
                </a:r>
                <a:r>
                  <a:rPr lang="en-US" b="1" dirty="0"/>
                  <a:t> v</a:t>
                </a:r>
                <a:r>
                  <a:rPr lang="en-US" dirty="0"/>
                  <a:t>arying</a:t>
                </a:r>
                <a:r>
                  <a:rPr lang="en-US" b="1" dirty="0"/>
                  <a:t> </a:t>
                </a:r>
                <a:r>
                  <a:rPr lang="en-US" dirty="0"/>
                  <a:t>reflectance properties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solidFill>
                                      <a:srgbClr val="C50E1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solidFill>
                                      <a:srgbClr val="C50E1F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Surface is assumed to be heterogeneous</a:t>
                </a:r>
              </a:p>
              <a:p>
                <a:pPr lvl="1"/>
                <a:r>
                  <a:rPr lang="en-US" dirty="0"/>
                  <a:t>Small variations of the same material</a:t>
                </a:r>
              </a:p>
              <a:p>
                <a:pPr lvl="1"/>
                <a:r>
                  <a:rPr lang="en-US" dirty="0"/>
                  <a:t>Different materials</a:t>
                </a:r>
              </a:p>
            </p:txBody>
          </p:sp>
        </mc:Choice>
        <mc:Fallback xmlns="">
          <p:sp>
            <p:nvSpPr>
              <p:cNvPr id="13" name="Inhaltsplatzhalter 12">
                <a:extLst>
                  <a:ext uri="{FF2B5EF4-FFF2-40B4-BE49-F238E27FC236}">
                    <a16:creationId xmlns:a16="http://schemas.microsoft.com/office/drawing/2014/main" id="{DC92EC07-CFA7-4D5C-88F3-7E12855B2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7" y="1200212"/>
                <a:ext cx="6317330" cy="4798945"/>
              </a:xfrm>
              <a:blipFill>
                <a:blip r:embed="rId8"/>
                <a:stretch>
                  <a:fillRect l="-1737" t="-2160" r="-5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57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Cook-Torrance BRDF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 descr="Ein Bild, das Kreide, Briefpapier, Scheibe, Kuchen enthält.&#10;&#10;Automatisch generierte Beschreibung">
            <a:extLst>
              <a:ext uri="{FF2B5EF4-FFF2-40B4-BE49-F238E27FC236}">
                <a16:creationId xmlns:a16="http://schemas.microsoft.com/office/drawing/2014/main" id="{30DF2ACA-28C8-4048-A271-9781045A1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74" y="3157731"/>
            <a:ext cx="2198797" cy="2198797"/>
          </a:xfrm>
          <a:prstGeom prst="rect">
            <a:avLst/>
          </a:prstGeom>
        </p:spPr>
      </p:pic>
      <p:pic>
        <p:nvPicPr>
          <p:cNvPr id="8" name="Grafik 7" descr="Ein Bild, das Feuer, Straße, sitzend, Raum enthält.&#10;&#10;Automatisch generierte Beschreibung">
            <a:extLst>
              <a:ext uri="{FF2B5EF4-FFF2-40B4-BE49-F238E27FC236}">
                <a16:creationId xmlns:a16="http://schemas.microsoft.com/office/drawing/2014/main" id="{09617471-D49A-43C7-98C3-3E3089953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9" y="3176242"/>
            <a:ext cx="2180286" cy="2180286"/>
          </a:xfrm>
          <a:prstGeom prst="rect">
            <a:avLst/>
          </a:prstGeom>
        </p:spPr>
      </p:pic>
      <p:pic>
        <p:nvPicPr>
          <p:cNvPr id="10" name="Grafik 9" descr="Ein Bild, das Gebäude, Essen, weiß, sitzend enthält.&#10;&#10;Automatisch generierte Beschreibung">
            <a:extLst>
              <a:ext uri="{FF2B5EF4-FFF2-40B4-BE49-F238E27FC236}">
                <a16:creationId xmlns:a16="http://schemas.microsoft.com/office/drawing/2014/main" id="{8D31D25F-ADEF-427A-8C74-3FD8CF6A1E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61" y="3157749"/>
            <a:ext cx="2198798" cy="2198779"/>
          </a:xfrm>
          <a:prstGeom prst="rect">
            <a:avLst/>
          </a:prstGeom>
        </p:spPr>
      </p:pic>
      <p:pic>
        <p:nvPicPr>
          <p:cNvPr id="11" name="Grafik 10" descr="Ein Bild, das Laptop enthält.&#10;&#10;Automatisch generierte Beschreibung">
            <a:extLst>
              <a:ext uri="{FF2B5EF4-FFF2-40B4-BE49-F238E27FC236}">
                <a16:creationId xmlns:a16="http://schemas.microsoft.com/office/drawing/2014/main" id="{BAE9AE5A-55BF-4542-93FC-3DFA543FF3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60" y="3176242"/>
            <a:ext cx="2180286" cy="21802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9C97BA6-3978-4E0E-98F5-44439A3551E8}"/>
              </a:ext>
            </a:extLst>
          </p:cNvPr>
          <p:cNvSpPr txBox="1"/>
          <p:nvPr/>
        </p:nvSpPr>
        <p:spPr>
          <a:xfrm>
            <a:off x="758737" y="5350221"/>
            <a:ext cx="202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Diffuse Albedo</a:t>
            </a:r>
            <a:endParaRPr lang="de-DE" sz="2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F65690B-D9F8-4432-BCFD-ED40D3144BD5}"/>
              </a:ext>
            </a:extLst>
          </p:cNvPr>
          <p:cNvSpPr txBox="1"/>
          <p:nvPr/>
        </p:nvSpPr>
        <p:spPr>
          <a:xfrm>
            <a:off x="3446667" y="5350222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Specular Albedo</a:t>
            </a:r>
            <a:endParaRPr lang="de-DE" sz="2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DB3A261-0DEA-462A-B8D8-5E35B45D30C0}"/>
              </a:ext>
            </a:extLst>
          </p:cNvPr>
          <p:cNvSpPr txBox="1"/>
          <p:nvPr/>
        </p:nvSpPr>
        <p:spPr>
          <a:xfrm>
            <a:off x="6013431" y="5350224"/>
            <a:ext cx="267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Specular Roughness</a:t>
            </a:r>
            <a:endParaRPr lang="de-DE" sz="2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B89093B-87A7-4274-8CF3-F126BADBF849}"/>
              </a:ext>
            </a:extLst>
          </p:cNvPr>
          <p:cNvSpPr txBox="1"/>
          <p:nvPr/>
        </p:nvSpPr>
        <p:spPr>
          <a:xfrm>
            <a:off x="9597866" y="535022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Inhaltsplatzhalter 15">
                <a:extLst>
                  <a:ext uri="{FF2B5EF4-FFF2-40B4-BE49-F238E27FC236}">
                    <a16:creationId xmlns:a16="http://schemas.microsoft.com/office/drawing/2014/main" id="{327D1423-50F7-456B-B588-47024E00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Anisotropic microfacet model </a:t>
                </a:r>
              </a:p>
              <a:p>
                <a:pPr lvl="1"/>
                <a:r>
                  <a:rPr lang="en-US" dirty="0"/>
                  <a:t>Surface consists of small differently oriented microfacets (“bumps”)</a:t>
                </a:r>
              </a:p>
              <a:p>
                <a:pPr lvl="1"/>
                <a:r>
                  <a:rPr lang="en-US" dirty="0"/>
                  <a:t>Only relative difference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C50E1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C50E1F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50E1F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matters, not their absolute orientation</a:t>
                </a:r>
              </a:p>
              <a:p>
                <a:r>
                  <a:rPr lang="en-US" dirty="0"/>
                  <a:t>Four parameter (maps), separation of diffuse and specular: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6" name="Inhaltsplatzhalter 15">
                <a:extLst>
                  <a:ext uri="{FF2B5EF4-FFF2-40B4-BE49-F238E27FC236}">
                    <a16:creationId xmlns:a16="http://schemas.microsoft.com/office/drawing/2014/main" id="{327D1423-50F7-456B-B588-47024E00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993" t="-21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32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F1AEFD3-4B67-4EF9-983A-8C62EFE01D6B}"/>
              </a:ext>
            </a:extLst>
          </p:cNvPr>
          <p:cNvGrpSpPr/>
          <p:nvPr/>
        </p:nvGrpSpPr>
        <p:grpSpPr>
          <a:xfrm>
            <a:off x="7711269" y="2308823"/>
            <a:ext cx="3920366" cy="1205059"/>
            <a:chOff x="7711269" y="4854723"/>
            <a:chExt cx="3920366" cy="1205059"/>
          </a:xfrm>
        </p:grpSpPr>
        <p:pic>
          <p:nvPicPr>
            <p:cNvPr id="52" name="Grafik 51" descr="Ein Bild, das Laptop enthält.&#10;&#10;Automatisch generierte Beschreibung">
              <a:extLst>
                <a:ext uri="{FF2B5EF4-FFF2-40B4-BE49-F238E27FC236}">
                  <a16:creationId xmlns:a16="http://schemas.microsoft.com/office/drawing/2014/main" id="{ABE83224-9CC7-4B53-A4A5-770528A2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698" y="4854723"/>
              <a:ext cx="1205059" cy="1205059"/>
            </a:xfrm>
            <a:prstGeom prst="rect">
              <a:avLst/>
            </a:prstGeom>
          </p:spPr>
        </p:pic>
        <p:cxnSp>
          <p:nvCxnSpPr>
            <p:cNvPr id="65" name="Gerade Verbindung mit Pfeil 64">
              <a:extLst>
                <a:ext uri="{FF2B5EF4-FFF2-40B4-BE49-F238E27FC236}">
                  <a16:creationId xmlns:a16="http://schemas.microsoft.com/office/drawing/2014/main" id="{052E1034-3614-4693-8E26-CC31B36DC489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>
              <a:off x="7711269" y="5457253"/>
              <a:ext cx="8954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8455F4AE-D13F-446E-BFF7-11B9582CF536}"/>
                </a:ext>
              </a:extLst>
            </p:cNvPr>
            <p:cNvSpPr txBox="1"/>
            <p:nvPr/>
          </p:nvSpPr>
          <p:spPr>
            <a:xfrm>
              <a:off x="9891564" y="5272586"/>
              <a:ext cx="1740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Specular Albedo</a:t>
              </a:r>
              <a:endParaRPr lang="de-DE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  <a:endParaRPr lang="de-DE" dirty="0"/>
          </a:p>
        </p:txBody>
      </p:sp>
      <p:pic>
        <p:nvPicPr>
          <p:cNvPr id="18" name="Inhaltsplatzhalter 17" descr="Ein Bild, das Rock, Stück, sitzend, groß enthält.&#10;&#10;Automatisch generierte Beschreibung">
            <a:extLst>
              <a:ext uri="{FF2B5EF4-FFF2-40B4-BE49-F238E27FC236}">
                <a16:creationId xmlns:a16="http://schemas.microsoft.com/office/drawing/2014/main" id="{878D8BBF-F30B-40E2-B040-94884D851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1" y="1212339"/>
            <a:ext cx="1108364" cy="1108364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6</a:t>
            </a:fld>
            <a:endParaRPr lang="de-DE"/>
          </a:p>
        </p:txBody>
      </p:sp>
      <p:pic>
        <p:nvPicPr>
          <p:cNvPr id="20" name="Grafik 19" descr="Ein Bild, das Gebäude, sitzend, Bär, groß enthält.&#10;&#10;Automatisch generierte Beschreibung">
            <a:extLst>
              <a:ext uri="{FF2B5EF4-FFF2-40B4-BE49-F238E27FC236}">
                <a16:creationId xmlns:a16="http://schemas.microsoft.com/office/drawing/2014/main" id="{642773E4-47B6-4AEF-9EDD-15BC74115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1" y="2647594"/>
            <a:ext cx="1108364" cy="1108364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5C5FF4A8-727D-40ED-A8A5-0DB49EDCA213}"/>
              </a:ext>
            </a:extLst>
          </p:cNvPr>
          <p:cNvSpPr/>
          <p:nvPr/>
        </p:nvSpPr>
        <p:spPr>
          <a:xfrm>
            <a:off x="2786578" y="1493197"/>
            <a:ext cx="3249827" cy="546647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Generator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3" name="Grafik 22" descr="Ein Bild, das Schnee, bedeckt, sitzend, alt enthält.&#10;&#10;Automatisch generierte Beschreibung">
            <a:extLst>
              <a:ext uri="{FF2B5EF4-FFF2-40B4-BE49-F238E27FC236}">
                <a16:creationId xmlns:a16="http://schemas.microsoft.com/office/drawing/2014/main" id="{6015E3C9-4054-4763-9C41-1317436E8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1" y="4082849"/>
            <a:ext cx="1108364" cy="1108364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7C3B8EDC-B342-427C-8671-5E2CD30FE341}"/>
              </a:ext>
            </a:extLst>
          </p:cNvPr>
          <p:cNvSpPr/>
          <p:nvPr/>
        </p:nvSpPr>
        <p:spPr>
          <a:xfrm>
            <a:off x="2786577" y="2928452"/>
            <a:ext cx="3249827" cy="546647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Generator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9E66E08-1CF4-49CB-98E0-541AEFC8BE43}"/>
              </a:ext>
            </a:extLst>
          </p:cNvPr>
          <p:cNvSpPr/>
          <p:nvPr/>
        </p:nvSpPr>
        <p:spPr>
          <a:xfrm>
            <a:off x="2786576" y="4363707"/>
            <a:ext cx="3249827" cy="546647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Generator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0EF469E-D58E-4BF4-94C6-A87834081E8E}"/>
              </a:ext>
            </a:extLst>
          </p:cNvPr>
          <p:cNvSpPr/>
          <p:nvPr/>
        </p:nvSpPr>
        <p:spPr>
          <a:xfrm>
            <a:off x="6917852" y="1079240"/>
            <a:ext cx="793419" cy="4941323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Fusion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1FDFF972-AB48-4D08-9781-60BE324D5CFC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036405" y="1766521"/>
            <a:ext cx="8814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074A976A-2982-4AC5-B1D6-1E91B76BC1CF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6036404" y="3201774"/>
            <a:ext cx="881449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133A7B9-CA61-4095-8267-B4BE02BC41AD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036403" y="4637031"/>
            <a:ext cx="88145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6AAFAD1A-4F5A-4945-BF2D-4497019C94C9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724315" y="1766521"/>
            <a:ext cx="10622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0CEA1FC2-3772-40BE-B762-CF45C9732298}"/>
              </a:ext>
            </a:extLst>
          </p:cNvPr>
          <p:cNvCxnSpPr>
            <a:cxnSpLocks/>
          </p:cNvCxnSpPr>
          <p:nvPr/>
        </p:nvCxnSpPr>
        <p:spPr>
          <a:xfrm>
            <a:off x="1724313" y="3201776"/>
            <a:ext cx="10622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A4B061C0-A3A1-48F9-942F-FD0FC858B44E}"/>
              </a:ext>
            </a:extLst>
          </p:cNvPr>
          <p:cNvCxnSpPr>
            <a:cxnSpLocks/>
          </p:cNvCxnSpPr>
          <p:nvPr/>
        </p:nvCxnSpPr>
        <p:spPr>
          <a:xfrm>
            <a:off x="1724313" y="4637031"/>
            <a:ext cx="10622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FD6D9BB-F96D-4F2E-BF88-89BDA4905001}"/>
              </a:ext>
            </a:extLst>
          </p:cNvPr>
          <p:cNvGrpSpPr/>
          <p:nvPr/>
        </p:nvGrpSpPr>
        <p:grpSpPr>
          <a:xfrm>
            <a:off x="7711269" y="4865770"/>
            <a:ext cx="3063118" cy="1205065"/>
            <a:chOff x="7711269" y="1067003"/>
            <a:chExt cx="3063118" cy="1205065"/>
          </a:xfrm>
        </p:grpSpPr>
        <p:pic>
          <p:nvPicPr>
            <p:cNvPr id="46" name="Grafik 45" descr="Ein Bild, das Kreide, Briefpapier, Scheibe, Kuchen enthält.&#10;&#10;Automatisch generierte Beschreibung">
              <a:extLst>
                <a:ext uri="{FF2B5EF4-FFF2-40B4-BE49-F238E27FC236}">
                  <a16:creationId xmlns:a16="http://schemas.microsoft.com/office/drawing/2014/main" id="{7262BBBC-8B24-4AB9-AAB9-3059DDADD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692" y="1067003"/>
              <a:ext cx="1205065" cy="1205065"/>
            </a:xfrm>
            <a:prstGeom prst="rect">
              <a:avLst/>
            </a:prstGeom>
          </p:spPr>
        </p:pic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D87E2C49-448B-47BD-A4D8-62B78C55EA6B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7711269" y="1669536"/>
              <a:ext cx="89542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1E05978A-2689-48C1-ACBE-182CF3DEB01C}"/>
                </a:ext>
              </a:extLst>
            </p:cNvPr>
            <p:cNvSpPr txBox="1"/>
            <p:nvPr/>
          </p:nvSpPr>
          <p:spPr>
            <a:xfrm>
              <a:off x="9891565" y="1484869"/>
              <a:ext cx="882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Normal</a:t>
              </a:r>
              <a:endParaRPr lang="de-DE" dirty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7693EC6-7A0E-42FB-B700-576BDD169E1E}"/>
              </a:ext>
            </a:extLst>
          </p:cNvPr>
          <p:cNvGrpSpPr/>
          <p:nvPr/>
        </p:nvGrpSpPr>
        <p:grpSpPr>
          <a:xfrm>
            <a:off x="7711269" y="1053486"/>
            <a:ext cx="3920366" cy="1205065"/>
            <a:chOff x="7711269" y="2325919"/>
            <a:chExt cx="3920366" cy="1205065"/>
          </a:xfrm>
        </p:grpSpPr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0690A2CC-2765-42C1-8700-45AC2FB61C49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7711269" y="2928452"/>
              <a:ext cx="89542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fik 47" descr="Ein Bild, das Feuer, Straße, sitzend, Raum enthält.&#10;&#10;Automatisch generierte Beschreibung">
              <a:extLst>
                <a:ext uri="{FF2B5EF4-FFF2-40B4-BE49-F238E27FC236}">
                  <a16:creationId xmlns:a16="http://schemas.microsoft.com/office/drawing/2014/main" id="{6E639C4D-A2E6-436E-A90D-52C01498C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692" y="2325919"/>
              <a:ext cx="1205065" cy="1205065"/>
            </a:xfrm>
            <a:prstGeom prst="rect">
              <a:avLst/>
            </a:prstGeom>
          </p:spPr>
        </p:pic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74517891-ECB4-4E2B-B991-1B17B901F207}"/>
                </a:ext>
              </a:extLst>
            </p:cNvPr>
            <p:cNvSpPr txBox="1"/>
            <p:nvPr/>
          </p:nvSpPr>
          <p:spPr>
            <a:xfrm>
              <a:off x="9891564" y="2744304"/>
              <a:ext cx="1740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Diffuse Albedo</a:t>
              </a:r>
              <a:endParaRPr lang="de-DE" dirty="0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687E5C7-99A4-41F9-9741-27FAE9A7ECF5}"/>
              </a:ext>
            </a:extLst>
          </p:cNvPr>
          <p:cNvGrpSpPr/>
          <p:nvPr/>
        </p:nvGrpSpPr>
        <p:grpSpPr>
          <a:xfrm>
            <a:off x="7711269" y="3587920"/>
            <a:ext cx="3920367" cy="1205054"/>
            <a:chOff x="7711269" y="3587920"/>
            <a:chExt cx="3920367" cy="1205054"/>
          </a:xfrm>
        </p:grpSpPr>
        <p:pic>
          <p:nvPicPr>
            <p:cNvPr id="50" name="Grafik 49" descr="Ein Bild, das Gebäude, Essen, weiß, sitzend enthält.&#10;&#10;Automatisch generierte Beschreibung">
              <a:extLst>
                <a:ext uri="{FF2B5EF4-FFF2-40B4-BE49-F238E27FC236}">
                  <a16:creationId xmlns:a16="http://schemas.microsoft.com/office/drawing/2014/main" id="{D38CA664-FE88-4667-BB9D-5617CD4DF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693" y="3587920"/>
              <a:ext cx="1205064" cy="1205054"/>
            </a:xfrm>
            <a:prstGeom prst="rect">
              <a:avLst/>
            </a:prstGeom>
          </p:spPr>
        </p:pic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CFD708AC-FBB5-4D07-9D92-892CD743E4BF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7711269" y="4190447"/>
              <a:ext cx="8954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C1D6CCDD-BB08-4B4B-AFE1-D3E84677153A}"/>
                </a:ext>
              </a:extLst>
            </p:cNvPr>
            <p:cNvSpPr txBox="1"/>
            <p:nvPr/>
          </p:nvSpPr>
          <p:spPr>
            <a:xfrm>
              <a:off x="9891565" y="4005781"/>
              <a:ext cx="1740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Roughness</a:t>
              </a:r>
              <a:endParaRPr lang="de-DE" dirty="0"/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40E65727-1EEA-40FA-8941-09DCE4AF2B03}"/>
              </a:ext>
            </a:extLst>
          </p:cNvPr>
          <p:cNvSpPr txBox="1"/>
          <p:nvPr/>
        </p:nvSpPr>
        <p:spPr>
          <a:xfrm rot="5400000">
            <a:off x="1042511" y="543023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355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 – Generator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7</a:t>
            </a:fld>
            <a:endParaRPr lang="de-DE"/>
          </a:p>
        </p:txBody>
      </p:sp>
      <p:sp>
        <p:nvSpPr>
          <p:cNvPr id="52" name="Inhaltsplatzhalter 2">
            <a:extLst>
              <a:ext uri="{FF2B5EF4-FFF2-40B4-BE49-F238E27FC236}">
                <a16:creationId xmlns:a16="http://schemas.microsoft.com/office/drawing/2014/main" id="{F6035C53-872F-456D-94EB-446902C8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6" y="1200212"/>
            <a:ext cx="11491914" cy="4798945"/>
          </a:xfrm>
        </p:spPr>
        <p:txBody>
          <a:bodyPr>
            <a:normAutofit/>
          </a:bodyPr>
          <a:lstStyle/>
          <a:p>
            <a:r>
              <a:rPr lang="en-US" dirty="0"/>
              <a:t>Based on U-Net architecture for image-to-image transformation</a:t>
            </a:r>
          </a:p>
          <a:p>
            <a:r>
              <a:rPr lang="en-US" dirty="0"/>
              <a:t>Additional track reinjects global information lost due to instance norm</a:t>
            </a:r>
          </a:p>
        </p:txBody>
      </p: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D905DBE2-95E9-4E4C-83D7-2326AFAA9278}"/>
              </a:ext>
            </a:extLst>
          </p:cNvPr>
          <p:cNvGrpSpPr/>
          <p:nvPr/>
        </p:nvGrpSpPr>
        <p:grpSpPr>
          <a:xfrm>
            <a:off x="509586" y="2610744"/>
            <a:ext cx="10515601" cy="3288268"/>
            <a:chOff x="269678" y="2660848"/>
            <a:chExt cx="11491914" cy="32882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5566BA3-CC81-4D40-A179-BF578E5D0AD4}"/>
                </a:ext>
              </a:extLst>
            </p:cNvPr>
            <p:cNvSpPr/>
            <p:nvPr/>
          </p:nvSpPr>
          <p:spPr>
            <a:xfrm>
              <a:off x="760525" y="3053855"/>
              <a:ext cx="269455" cy="1873246"/>
            </a:xfrm>
            <a:prstGeom prst="rect">
              <a:avLst/>
            </a:prstGeom>
            <a:solidFill>
              <a:srgbClr val="C50E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A9C8784-B986-47BB-8657-7BE46F6BB7F3}"/>
                </a:ext>
              </a:extLst>
            </p:cNvPr>
            <p:cNvSpPr txBox="1"/>
            <p:nvPr/>
          </p:nvSpPr>
          <p:spPr>
            <a:xfrm>
              <a:off x="269678" y="2669815"/>
              <a:ext cx="1251148" cy="38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256x256x3</a:t>
              </a:r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FADD3C2-B3D6-412C-8A92-5EC5E46774CA}"/>
                </a:ext>
              </a:extLst>
            </p:cNvPr>
            <p:cNvSpPr/>
            <p:nvPr/>
          </p:nvSpPr>
          <p:spPr>
            <a:xfrm>
              <a:off x="1951980" y="3990477"/>
              <a:ext cx="450737" cy="936623"/>
            </a:xfrm>
            <a:prstGeom prst="rect">
              <a:avLst/>
            </a:prstGeom>
            <a:solidFill>
              <a:srgbClr val="C50E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AA08A5E-AD2E-46C0-9483-7DD29895FD7E}"/>
                </a:ext>
              </a:extLst>
            </p:cNvPr>
            <p:cNvSpPr txBox="1"/>
            <p:nvPr/>
          </p:nvSpPr>
          <p:spPr>
            <a:xfrm>
              <a:off x="1490902" y="2669815"/>
              <a:ext cx="1372894" cy="38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128x128x64</a:t>
              </a:r>
              <a:endParaRPr lang="de-DE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4EAE4B9-836E-4C94-AD32-649778B16765}"/>
                </a:ext>
              </a:extLst>
            </p:cNvPr>
            <p:cNvSpPr txBox="1"/>
            <p:nvPr/>
          </p:nvSpPr>
          <p:spPr>
            <a:xfrm>
              <a:off x="2839996" y="2669605"/>
              <a:ext cx="1251148" cy="38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64x64x128</a:t>
              </a:r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F0C4CA7-7233-4A74-952E-69B26F5E9153}"/>
                </a:ext>
              </a:extLst>
            </p:cNvPr>
            <p:cNvSpPr/>
            <p:nvPr/>
          </p:nvSpPr>
          <p:spPr>
            <a:xfrm>
              <a:off x="3039765" y="4405274"/>
              <a:ext cx="901473" cy="521826"/>
            </a:xfrm>
            <a:prstGeom prst="rect">
              <a:avLst/>
            </a:prstGeom>
            <a:solidFill>
              <a:srgbClr val="C50E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69FD822-6618-4E64-BEBB-5AC1D9A6082C}"/>
                </a:ext>
              </a:extLst>
            </p:cNvPr>
            <p:cNvSpPr/>
            <p:nvPr/>
          </p:nvSpPr>
          <p:spPr>
            <a:xfrm>
              <a:off x="4838382" y="4746226"/>
              <a:ext cx="1907312" cy="180874"/>
            </a:xfrm>
            <a:prstGeom prst="rect">
              <a:avLst/>
            </a:prstGeom>
            <a:solidFill>
              <a:srgbClr val="C50E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C159578-694D-4851-AB5A-C3BF67FDB06C}"/>
                </a:ext>
              </a:extLst>
            </p:cNvPr>
            <p:cNvSpPr txBox="1"/>
            <p:nvPr/>
          </p:nvSpPr>
          <p:spPr>
            <a:xfrm>
              <a:off x="5288210" y="2669605"/>
              <a:ext cx="1007657" cy="38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1x1x512</a:t>
              </a:r>
              <a:endParaRPr lang="de-DE" dirty="0"/>
            </a:p>
          </p:txBody>
        </p: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ADE5EC7D-FA5C-4D6A-901C-40F4861342F3}"/>
                </a:ext>
              </a:extLst>
            </p:cNvPr>
            <p:cNvCxnSpPr>
              <a:cxnSpLocks/>
            </p:cNvCxnSpPr>
            <p:nvPr/>
          </p:nvCxnSpPr>
          <p:spPr>
            <a:xfrm>
              <a:off x="3941238" y="4836663"/>
              <a:ext cx="2873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163E6FD5-9AF7-4847-936A-01585D24BD8B}"/>
                </a:ext>
              </a:extLst>
            </p:cNvPr>
            <p:cNvCxnSpPr>
              <a:cxnSpLocks/>
            </p:cNvCxnSpPr>
            <p:nvPr/>
          </p:nvCxnSpPr>
          <p:spPr>
            <a:xfrm>
              <a:off x="2402717" y="4666187"/>
              <a:ext cx="637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3962BA66-7DC5-443E-BEE2-8CDA5F787D05}"/>
                </a:ext>
              </a:extLst>
            </p:cNvPr>
            <p:cNvCxnSpPr>
              <a:cxnSpLocks/>
            </p:cNvCxnSpPr>
            <p:nvPr/>
          </p:nvCxnSpPr>
          <p:spPr>
            <a:xfrm>
              <a:off x="4551000" y="4836663"/>
              <a:ext cx="2873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DFEE9943-CF0D-4E04-A935-4F9E9FF1C316}"/>
                </a:ext>
              </a:extLst>
            </p:cNvPr>
            <p:cNvCxnSpPr>
              <a:cxnSpLocks/>
            </p:cNvCxnSpPr>
            <p:nvPr/>
          </p:nvCxnSpPr>
          <p:spPr>
            <a:xfrm>
              <a:off x="1024393" y="4458788"/>
              <a:ext cx="9275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FF3CC25-3FFC-4FC1-B142-729240084B0E}"/>
                </a:ext>
              </a:extLst>
            </p:cNvPr>
            <p:cNvSpPr txBox="1"/>
            <p:nvPr/>
          </p:nvSpPr>
          <p:spPr>
            <a:xfrm>
              <a:off x="4207686" y="4644538"/>
              <a:ext cx="370599" cy="38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  <a:endParaRPr lang="de-DE" dirty="0"/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7E97A3C1-459F-44D0-A4E5-942911C4804E}"/>
                </a:ext>
              </a:extLst>
            </p:cNvPr>
            <p:cNvCxnSpPr>
              <a:cxnSpLocks/>
            </p:cNvCxnSpPr>
            <p:nvPr/>
          </p:nvCxnSpPr>
          <p:spPr>
            <a:xfrm>
              <a:off x="6744612" y="4836663"/>
              <a:ext cx="2873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37E97396-48EC-4272-B59F-05581CC991E5}"/>
                </a:ext>
              </a:extLst>
            </p:cNvPr>
            <p:cNvCxnSpPr>
              <a:cxnSpLocks/>
            </p:cNvCxnSpPr>
            <p:nvPr/>
          </p:nvCxnSpPr>
          <p:spPr>
            <a:xfrm>
              <a:off x="7354373" y="4836663"/>
              <a:ext cx="2873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69033B09-2B4C-4FC5-8627-900EE7CBECCF}"/>
                </a:ext>
              </a:extLst>
            </p:cNvPr>
            <p:cNvSpPr txBox="1"/>
            <p:nvPr/>
          </p:nvSpPr>
          <p:spPr>
            <a:xfrm>
              <a:off x="7011059" y="4644538"/>
              <a:ext cx="370599" cy="38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  <a:endParaRPr lang="de-DE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07B0DD0-BCD0-40A5-B443-CBB168077614}"/>
                </a:ext>
              </a:extLst>
            </p:cNvPr>
            <p:cNvSpPr/>
            <p:nvPr/>
          </p:nvSpPr>
          <p:spPr>
            <a:xfrm>
              <a:off x="7641756" y="4382956"/>
              <a:ext cx="901473" cy="521826"/>
            </a:xfrm>
            <a:prstGeom prst="rect">
              <a:avLst/>
            </a:prstGeom>
            <a:solidFill>
              <a:srgbClr val="C50E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12496B29-FB1A-4E86-BC32-C924F3182C61}"/>
                </a:ext>
              </a:extLst>
            </p:cNvPr>
            <p:cNvSpPr txBox="1"/>
            <p:nvPr/>
          </p:nvSpPr>
          <p:spPr>
            <a:xfrm>
              <a:off x="7476993" y="2669605"/>
              <a:ext cx="1271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64x64x</a:t>
              </a:r>
              <a:br>
                <a:rPr lang="en-US" dirty="0"/>
              </a:br>
              <a:r>
                <a:rPr lang="en-US" dirty="0"/>
                <a:t>(128+128)</a:t>
              </a:r>
              <a:endParaRPr lang="de-DE" dirty="0"/>
            </a:p>
          </p:txBody>
        </p: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575FF8C1-9148-489B-AD87-6B21A9964B6A}"/>
                </a:ext>
              </a:extLst>
            </p:cNvPr>
            <p:cNvCxnSpPr>
              <a:cxnSpLocks/>
            </p:cNvCxnSpPr>
            <p:nvPr/>
          </p:nvCxnSpPr>
          <p:spPr>
            <a:xfrm>
              <a:off x="3941238" y="4499732"/>
              <a:ext cx="370051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D452911E-2BA2-4662-9ED4-63D4B840C041}"/>
                </a:ext>
              </a:extLst>
            </p:cNvPr>
            <p:cNvSpPr/>
            <p:nvPr/>
          </p:nvSpPr>
          <p:spPr>
            <a:xfrm>
              <a:off x="9178469" y="3990477"/>
              <a:ext cx="450737" cy="936623"/>
            </a:xfrm>
            <a:prstGeom prst="rect">
              <a:avLst/>
            </a:prstGeom>
            <a:solidFill>
              <a:srgbClr val="C50E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B146D711-7887-4624-89DA-F6CA4E469F28}"/>
                </a:ext>
              </a:extLst>
            </p:cNvPr>
            <p:cNvCxnSpPr>
              <a:cxnSpLocks/>
            </p:cNvCxnSpPr>
            <p:nvPr/>
          </p:nvCxnSpPr>
          <p:spPr>
            <a:xfrm>
              <a:off x="8543229" y="4652927"/>
              <a:ext cx="637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C1ECE6C3-940E-40BE-A24E-42922B0D8FE2}"/>
                </a:ext>
              </a:extLst>
            </p:cNvPr>
            <p:cNvSpPr txBox="1"/>
            <p:nvPr/>
          </p:nvSpPr>
          <p:spPr>
            <a:xfrm>
              <a:off x="8839135" y="2669605"/>
              <a:ext cx="1129402" cy="672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128x128x</a:t>
              </a:r>
              <a:br>
                <a:rPr lang="en-US" dirty="0"/>
              </a:br>
              <a:r>
                <a:rPr lang="en-US" dirty="0"/>
                <a:t>(64+64)</a:t>
              </a:r>
              <a:endParaRPr lang="de-DE" dirty="0"/>
            </a:p>
          </p:txBody>
        </p: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A1ED64DE-33A0-4713-B326-72A1C87F2BFE}"/>
                </a:ext>
              </a:extLst>
            </p:cNvPr>
            <p:cNvCxnSpPr>
              <a:cxnSpLocks/>
            </p:cNvCxnSpPr>
            <p:nvPr/>
          </p:nvCxnSpPr>
          <p:spPr>
            <a:xfrm>
              <a:off x="2402717" y="4093432"/>
              <a:ext cx="67757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7692CE44-8C95-4ED6-AA61-02945F117645}"/>
                </a:ext>
              </a:extLst>
            </p:cNvPr>
            <p:cNvSpPr/>
            <p:nvPr/>
          </p:nvSpPr>
          <p:spPr>
            <a:xfrm>
              <a:off x="10550006" y="3053855"/>
              <a:ext cx="269455" cy="1873246"/>
            </a:xfrm>
            <a:prstGeom prst="rect">
              <a:avLst/>
            </a:prstGeom>
            <a:solidFill>
              <a:srgbClr val="C50E1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C06BCF8D-A1C0-4B58-806B-1AB360C17E64}"/>
                </a:ext>
              </a:extLst>
            </p:cNvPr>
            <p:cNvCxnSpPr>
              <a:cxnSpLocks/>
            </p:cNvCxnSpPr>
            <p:nvPr/>
          </p:nvCxnSpPr>
          <p:spPr>
            <a:xfrm>
              <a:off x="9629205" y="4499677"/>
              <a:ext cx="92080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0166B4C8-07FA-4152-BFAB-F4C9E7C80C7B}"/>
                </a:ext>
              </a:extLst>
            </p:cNvPr>
            <p:cNvSpPr txBox="1"/>
            <p:nvPr/>
          </p:nvSpPr>
          <p:spPr>
            <a:xfrm>
              <a:off x="10059159" y="2660848"/>
              <a:ext cx="1372894" cy="38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256x256x64</a:t>
              </a:r>
              <a:endParaRPr lang="de-DE" dirty="0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226CD35C-CA90-4D64-AAE2-FFA6F774123A}"/>
                </a:ext>
              </a:extLst>
            </p:cNvPr>
            <p:cNvSpPr/>
            <p:nvPr/>
          </p:nvSpPr>
          <p:spPr>
            <a:xfrm>
              <a:off x="3835776" y="5297149"/>
              <a:ext cx="450737" cy="264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34B836E1-9769-43C3-8E01-2241E075E7C0}"/>
                </a:ext>
              </a:extLst>
            </p:cNvPr>
            <p:cNvCxnSpPr>
              <a:cxnSpLocks/>
            </p:cNvCxnSpPr>
            <p:nvPr/>
          </p:nvCxnSpPr>
          <p:spPr>
            <a:xfrm>
              <a:off x="895252" y="4927100"/>
              <a:ext cx="0" cy="502284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B4115038-517A-4DDF-9333-6F6ADB1E8FEC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H="1">
              <a:off x="895252" y="5429384"/>
              <a:ext cx="2940524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93E60D42-5C5A-4F3E-9FBE-3193FF186BC9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>
              <a:off x="4061145" y="4849776"/>
              <a:ext cx="0" cy="447373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>
              <a:extLst>
                <a:ext uri="{FF2B5EF4-FFF2-40B4-BE49-F238E27FC236}">
                  <a16:creationId xmlns:a16="http://schemas.microsoft.com/office/drawing/2014/main" id="{B4F461DA-76FA-4C29-994C-C9C799F7DC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6513" y="5429384"/>
              <a:ext cx="264487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1891ABF1-FBBF-4367-B15D-E5F2C9187165}"/>
                </a:ext>
              </a:extLst>
            </p:cNvPr>
            <p:cNvSpPr/>
            <p:nvPr/>
          </p:nvSpPr>
          <p:spPr>
            <a:xfrm>
              <a:off x="7232336" y="5297149"/>
              <a:ext cx="450737" cy="264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78" name="Gerade Verbindung mit Pfeil 77">
              <a:extLst>
                <a:ext uri="{FF2B5EF4-FFF2-40B4-BE49-F238E27FC236}">
                  <a16:creationId xmlns:a16="http://schemas.microsoft.com/office/drawing/2014/main" id="{A04636B1-5225-49F5-A991-9AF286AB4A58}"/>
                </a:ext>
              </a:extLst>
            </p:cNvPr>
            <p:cNvCxnSpPr>
              <a:cxnSpLocks/>
            </p:cNvCxnSpPr>
            <p:nvPr/>
          </p:nvCxnSpPr>
          <p:spPr>
            <a:xfrm>
              <a:off x="7457705" y="4849776"/>
              <a:ext cx="0" cy="45034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>
              <a:extLst>
                <a:ext uri="{FF2B5EF4-FFF2-40B4-BE49-F238E27FC236}">
                  <a16:creationId xmlns:a16="http://schemas.microsoft.com/office/drawing/2014/main" id="{2A7B0A5B-6B54-4CEA-9FEB-421EF68C21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1059" y="5429384"/>
              <a:ext cx="215036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E28F5137-9E4A-4D93-88EC-61DEA7B5EEF5}"/>
                </a:ext>
              </a:extLst>
            </p:cNvPr>
            <p:cNvSpPr txBox="1"/>
            <p:nvPr/>
          </p:nvSpPr>
          <p:spPr>
            <a:xfrm>
              <a:off x="4531482" y="5248486"/>
              <a:ext cx="370599" cy="38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  <a:endParaRPr lang="de-DE" dirty="0"/>
            </a:p>
          </p:txBody>
        </p:sp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6A216FF6-85D4-43D5-ABE0-006292FB7D62}"/>
                </a:ext>
              </a:extLst>
            </p:cNvPr>
            <p:cNvCxnSpPr>
              <a:cxnSpLocks/>
              <a:stCxn id="91" idx="1"/>
            </p:cNvCxnSpPr>
            <p:nvPr/>
          </p:nvCxnSpPr>
          <p:spPr>
            <a:xfrm flipH="1">
              <a:off x="4895544" y="5428510"/>
              <a:ext cx="1740625" cy="874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AC582073-6E4F-4EAD-AF19-3C5BEF3B61DF}"/>
                </a:ext>
              </a:extLst>
            </p:cNvPr>
            <p:cNvSpPr txBox="1"/>
            <p:nvPr/>
          </p:nvSpPr>
          <p:spPr>
            <a:xfrm>
              <a:off x="6636168" y="5236385"/>
              <a:ext cx="370599" cy="38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  <a:endParaRPr lang="de-DE" dirty="0"/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4AD09267-FD95-4691-A94E-54318655BE8F}"/>
                </a:ext>
              </a:extLst>
            </p:cNvPr>
            <p:cNvSpPr/>
            <p:nvPr/>
          </p:nvSpPr>
          <p:spPr>
            <a:xfrm>
              <a:off x="8651225" y="5296275"/>
              <a:ext cx="450737" cy="264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94" name="Gerade Verbindung mit Pfeil 93">
              <a:extLst>
                <a:ext uri="{FF2B5EF4-FFF2-40B4-BE49-F238E27FC236}">
                  <a16:creationId xmlns:a16="http://schemas.microsoft.com/office/drawing/2014/main" id="{DCA21202-F0A9-4160-A7E7-B816DF8F59E3}"/>
                </a:ext>
              </a:extLst>
            </p:cNvPr>
            <p:cNvCxnSpPr>
              <a:cxnSpLocks/>
              <a:endCxn id="93" idx="0"/>
            </p:cNvCxnSpPr>
            <p:nvPr/>
          </p:nvCxnSpPr>
          <p:spPr>
            <a:xfrm>
              <a:off x="8876594" y="4665313"/>
              <a:ext cx="0" cy="630962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12909455-F48C-42FC-A52B-AFA6F11F697B}"/>
                </a:ext>
              </a:extLst>
            </p:cNvPr>
            <p:cNvCxnSpPr>
              <a:cxnSpLocks/>
              <a:stCxn id="93" idx="1"/>
              <a:endCxn id="77" idx="3"/>
            </p:cNvCxnSpPr>
            <p:nvPr/>
          </p:nvCxnSpPr>
          <p:spPr>
            <a:xfrm flipH="1">
              <a:off x="7683073" y="5428510"/>
              <a:ext cx="968152" cy="874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CD347887-6F5B-4051-9FEB-80AC646B3004}"/>
                </a:ext>
              </a:extLst>
            </p:cNvPr>
            <p:cNvSpPr/>
            <p:nvPr/>
          </p:nvSpPr>
          <p:spPr>
            <a:xfrm>
              <a:off x="9877006" y="5296275"/>
              <a:ext cx="450737" cy="264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05" name="Gerade Verbindung mit Pfeil 104">
              <a:extLst>
                <a:ext uri="{FF2B5EF4-FFF2-40B4-BE49-F238E27FC236}">
                  <a16:creationId xmlns:a16="http://schemas.microsoft.com/office/drawing/2014/main" id="{24A3D180-031B-4B64-A2CB-0C66E06EAC77}"/>
                </a:ext>
              </a:extLst>
            </p:cNvPr>
            <p:cNvCxnSpPr>
              <a:cxnSpLocks/>
            </p:cNvCxnSpPr>
            <p:nvPr/>
          </p:nvCxnSpPr>
          <p:spPr>
            <a:xfrm>
              <a:off x="10102374" y="4510368"/>
              <a:ext cx="1" cy="780953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mit Pfeil 105">
              <a:extLst>
                <a:ext uri="{FF2B5EF4-FFF2-40B4-BE49-F238E27FC236}">
                  <a16:creationId xmlns:a16="http://schemas.microsoft.com/office/drawing/2014/main" id="{C38C07C9-E11C-403F-AE08-D05725583662}"/>
                </a:ext>
              </a:extLst>
            </p:cNvPr>
            <p:cNvCxnSpPr>
              <a:cxnSpLocks/>
              <a:stCxn id="104" idx="1"/>
              <a:endCxn id="93" idx="3"/>
            </p:cNvCxnSpPr>
            <p:nvPr/>
          </p:nvCxnSpPr>
          <p:spPr>
            <a:xfrm flipH="1">
              <a:off x="9101961" y="5428510"/>
              <a:ext cx="775045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C6ED4D00-96AF-49EB-A473-318D9EA4D56C}"/>
                </a:ext>
              </a:extLst>
            </p:cNvPr>
            <p:cNvSpPr txBox="1"/>
            <p:nvPr/>
          </p:nvSpPr>
          <p:spPr>
            <a:xfrm>
              <a:off x="983884" y="4093432"/>
              <a:ext cx="995648" cy="38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Encoder</a:t>
              </a:r>
              <a:endParaRPr lang="de-DE" dirty="0"/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0AF0DB78-4AD2-44DA-9896-53F5D17EF5C1}"/>
                </a:ext>
              </a:extLst>
            </p:cNvPr>
            <p:cNvSpPr txBox="1"/>
            <p:nvPr/>
          </p:nvSpPr>
          <p:spPr>
            <a:xfrm>
              <a:off x="9550495" y="4110082"/>
              <a:ext cx="1017329" cy="38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Decoder</a:t>
              </a:r>
              <a:endParaRPr lang="de-DE" dirty="0"/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A631FCEE-5112-42C9-81BB-4C2B32300401}"/>
                </a:ext>
              </a:extLst>
            </p:cNvPr>
            <p:cNvSpPr txBox="1"/>
            <p:nvPr/>
          </p:nvSpPr>
          <p:spPr>
            <a:xfrm>
              <a:off x="3589482" y="5563052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1x1x128</a:t>
              </a:r>
              <a:endParaRPr lang="de-DE" dirty="0"/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AC5682E5-0BB9-41F3-B092-B36E004F1080}"/>
                </a:ext>
              </a:extLst>
            </p:cNvPr>
            <p:cNvSpPr txBox="1"/>
            <p:nvPr/>
          </p:nvSpPr>
          <p:spPr>
            <a:xfrm>
              <a:off x="6973436" y="5563721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1x1x512</a:t>
              </a:r>
              <a:endParaRPr lang="de-DE" dirty="0"/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09BC00CD-2659-4CA8-A016-248CBD8ED785}"/>
                </a:ext>
              </a:extLst>
            </p:cNvPr>
            <p:cNvSpPr txBox="1"/>
            <p:nvPr/>
          </p:nvSpPr>
          <p:spPr>
            <a:xfrm>
              <a:off x="8450835" y="5563721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1x1x256</a:t>
              </a:r>
              <a:endParaRPr lang="de-DE" dirty="0"/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368FDFF6-FC19-4682-802A-156BFA07CE27}"/>
                </a:ext>
              </a:extLst>
            </p:cNvPr>
            <p:cNvSpPr txBox="1"/>
            <p:nvPr/>
          </p:nvSpPr>
          <p:spPr>
            <a:xfrm>
              <a:off x="9680455" y="5557413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1x1x128</a:t>
              </a:r>
              <a:endParaRPr lang="de-DE" dirty="0"/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53A8D419-B771-4BF5-BCE0-CAA38E7FDE25}"/>
                </a:ext>
              </a:extLst>
            </p:cNvPr>
            <p:cNvSpPr/>
            <p:nvPr/>
          </p:nvSpPr>
          <p:spPr>
            <a:xfrm>
              <a:off x="11109687" y="5319450"/>
              <a:ext cx="450737" cy="264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5" name="Gerade Verbindung mit Pfeil 124">
              <a:extLst>
                <a:ext uri="{FF2B5EF4-FFF2-40B4-BE49-F238E27FC236}">
                  <a16:creationId xmlns:a16="http://schemas.microsoft.com/office/drawing/2014/main" id="{E7A01113-501D-4DF0-81E2-F3AEF66A5214}"/>
                </a:ext>
              </a:extLst>
            </p:cNvPr>
            <p:cNvCxnSpPr>
              <a:cxnSpLocks/>
              <a:stCxn id="124" idx="1"/>
            </p:cNvCxnSpPr>
            <p:nvPr/>
          </p:nvCxnSpPr>
          <p:spPr>
            <a:xfrm flipH="1">
              <a:off x="10334642" y="5451685"/>
              <a:ext cx="775045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43838F75-6B87-48DD-85C0-FE2BCCBED52F}"/>
                </a:ext>
              </a:extLst>
            </p:cNvPr>
            <p:cNvSpPr txBox="1"/>
            <p:nvPr/>
          </p:nvSpPr>
          <p:spPr>
            <a:xfrm>
              <a:off x="10910077" y="557978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1x1x64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59277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 – Multi-View Fusion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8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B16BA7A-7731-48E6-8FEE-61298C15CB71}"/>
              </a:ext>
            </a:extLst>
          </p:cNvPr>
          <p:cNvSpPr txBox="1"/>
          <p:nvPr/>
        </p:nvSpPr>
        <p:spPr>
          <a:xfrm>
            <a:off x="3170721" y="1325392"/>
            <a:ext cx="154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nx256x256x64</a:t>
            </a:r>
            <a:endParaRPr lang="de-DE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254A479-DA33-443F-A02B-9C1CCE4A8CD3}"/>
              </a:ext>
            </a:extLst>
          </p:cNvPr>
          <p:cNvCxnSpPr>
            <a:cxnSpLocks/>
          </p:cNvCxnSpPr>
          <p:nvPr/>
        </p:nvCxnSpPr>
        <p:spPr>
          <a:xfrm>
            <a:off x="2108819" y="2142953"/>
            <a:ext cx="69946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2C1C955-798D-48B4-B835-A3E68E837A1D}"/>
              </a:ext>
            </a:extLst>
          </p:cNvPr>
          <p:cNvCxnSpPr>
            <a:cxnSpLocks/>
          </p:cNvCxnSpPr>
          <p:nvPr/>
        </p:nvCxnSpPr>
        <p:spPr>
          <a:xfrm>
            <a:off x="2108819" y="2505668"/>
            <a:ext cx="69946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07DD5F53-B3A6-48C0-BAFB-2E24BCDE2FBA}"/>
              </a:ext>
            </a:extLst>
          </p:cNvPr>
          <p:cNvSpPr txBox="1"/>
          <p:nvPr/>
        </p:nvSpPr>
        <p:spPr>
          <a:xfrm rot="5400000">
            <a:off x="2237106" y="2853393"/>
            <a:ext cx="519606" cy="62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de-DE" sz="2800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5D8FD79-CF64-4331-8066-797477F9401E}"/>
              </a:ext>
            </a:extLst>
          </p:cNvPr>
          <p:cNvCxnSpPr>
            <a:cxnSpLocks/>
          </p:cNvCxnSpPr>
          <p:nvPr/>
        </p:nvCxnSpPr>
        <p:spPr>
          <a:xfrm>
            <a:off x="2108818" y="3823859"/>
            <a:ext cx="69946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CE49341-F78B-4E49-B297-215A3BE2388F}"/>
              </a:ext>
            </a:extLst>
          </p:cNvPr>
          <p:cNvSpPr txBox="1"/>
          <p:nvPr/>
        </p:nvSpPr>
        <p:spPr>
          <a:xfrm>
            <a:off x="1748406" y="1921418"/>
            <a:ext cx="359070" cy="443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2936C4E-260E-469C-939D-0CF3BF407312}"/>
              </a:ext>
            </a:extLst>
          </p:cNvPr>
          <p:cNvSpPr txBox="1"/>
          <p:nvPr/>
        </p:nvSpPr>
        <p:spPr>
          <a:xfrm>
            <a:off x="1742683" y="3579940"/>
            <a:ext cx="364792" cy="443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B674F09-E1CC-4290-B21F-BF9245A1007B}"/>
              </a:ext>
            </a:extLst>
          </p:cNvPr>
          <p:cNvSpPr txBox="1"/>
          <p:nvPr/>
        </p:nvSpPr>
        <p:spPr>
          <a:xfrm>
            <a:off x="1756820" y="2287692"/>
            <a:ext cx="359070" cy="4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95BCFDB-EEB1-40C1-A0AE-44872FE4F28E}"/>
              </a:ext>
            </a:extLst>
          </p:cNvPr>
          <p:cNvSpPr txBox="1"/>
          <p:nvPr/>
        </p:nvSpPr>
        <p:spPr>
          <a:xfrm>
            <a:off x="3592268" y="2535389"/>
            <a:ext cx="515518" cy="627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de-DE" sz="2800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326EF6F-5874-4626-BF84-B401D1012BA9}"/>
              </a:ext>
            </a:extLst>
          </p:cNvPr>
          <p:cNvCxnSpPr>
            <a:cxnSpLocks/>
            <a:stCxn id="129" idx="3"/>
            <a:endCxn id="31" idx="1"/>
          </p:cNvCxnSpPr>
          <p:nvPr/>
        </p:nvCxnSpPr>
        <p:spPr>
          <a:xfrm>
            <a:off x="4767712" y="2946872"/>
            <a:ext cx="18814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52F340AD-38A6-440A-9E88-E422D8D37B91}"/>
              </a:ext>
            </a:extLst>
          </p:cNvPr>
          <p:cNvSpPr/>
          <p:nvPr/>
        </p:nvSpPr>
        <p:spPr>
          <a:xfrm>
            <a:off x="6649208" y="1866878"/>
            <a:ext cx="717863" cy="2159990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3BC8EA9-D7D2-4569-AB7B-24FD1F4063F1}"/>
              </a:ext>
            </a:extLst>
          </p:cNvPr>
          <p:cNvSpPr txBox="1"/>
          <p:nvPr/>
        </p:nvSpPr>
        <p:spPr>
          <a:xfrm>
            <a:off x="5011707" y="2489865"/>
            <a:ext cx="1591196" cy="443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Pooling</a:t>
            </a:r>
            <a:endParaRPr lang="de-DE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7E2270F-EF12-4B22-ABBE-64B3517EA81F}"/>
              </a:ext>
            </a:extLst>
          </p:cNvPr>
          <p:cNvSpPr txBox="1"/>
          <p:nvPr/>
        </p:nvSpPr>
        <p:spPr>
          <a:xfrm>
            <a:off x="7533197" y="2514013"/>
            <a:ext cx="1880208" cy="443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Convolutions</a:t>
            </a:r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68EE38F-00CD-4BE1-AB58-6E5D1ED8F716}"/>
              </a:ext>
            </a:extLst>
          </p:cNvPr>
          <p:cNvSpPr/>
          <p:nvPr/>
        </p:nvSpPr>
        <p:spPr>
          <a:xfrm>
            <a:off x="9579531" y="1866878"/>
            <a:ext cx="308257" cy="2159990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9E6FC825-FC99-4E5F-A679-3365AA67F7DC}"/>
              </a:ext>
            </a:extLst>
          </p:cNvPr>
          <p:cNvSpPr/>
          <p:nvPr/>
        </p:nvSpPr>
        <p:spPr>
          <a:xfrm>
            <a:off x="4059714" y="4773752"/>
            <a:ext cx="713902" cy="74193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29E40CE-C10F-4254-88BA-130ECFA418F0}"/>
              </a:ext>
            </a:extLst>
          </p:cNvPr>
          <p:cNvSpPr txBox="1"/>
          <p:nvPr/>
        </p:nvSpPr>
        <p:spPr>
          <a:xfrm>
            <a:off x="3238306" y="5585734"/>
            <a:ext cx="112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nx1x1x64</a:t>
            </a:r>
            <a:endParaRPr lang="de-DE" dirty="0"/>
          </a:p>
        </p:txBody>
      </p: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C5601FFB-E95C-4DB3-85C2-2849D917127D}"/>
              </a:ext>
            </a:extLst>
          </p:cNvPr>
          <p:cNvCxnSpPr>
            <a:cxnSpLocks/>
          </p:cNvCxnSpPr>
          <p:nvPr/>
        </p:nvCxnSpPr>
        <p:spPr>
          <a:xfrm>
            <a:off x="2120517" y="4846477"/>
            <a:ext cx="69946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CB2CC60F-DCE1-4DE4-98AF-F563F02C6F10}"/>
              </a:ext>
            </a:extLst>
          </p:cNvPr>
          <p:cNvCxnSpPr>
            <a:cxnSpLocks/>
          </p:cNvCxnSpPr>
          <p:nvPr/>
        </p:nvCxnSpPr>
        <p:spPr>
          <a:xfrm>
            <a:off x="2119174" y="5089083"/>
            <a:ext cx="69946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9157ED83-31B3-4893-886C-EF7F37FD50FD}"/>
              </a:ext>
            </a:extLst>
          </p:cNvPr>
          <p:cNvSpPr txBox="1"/>
          <p:nvPr/>
        </p:nvSpPr>
        <p:spPr>
          <a:xfrm rot="5400000">
            <a:off x="2272198" y="5036597"/>
            <a:ext cx="519606" cy="62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de-DE" sz="2800" dirty="0"/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C8A6571E-B064-4468-8206-17114D00C52B}"/>
              </a:ext>
            </a:extLst>
          </p:cNvPr>
          <p:cNvCxnSpPr>
            <a:cxnSpLocks/>
          </p:cNvCxnSpPr>
          <p:nvPr/>
        </p:nvCxnSpPr>
        <p:spPr>
          <a:xfrm>
            <a:off x="2119174" y="5490549"/>
            <a:ext cx="69946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6A06EFB1-5C5D-41C5-8E54-FF7A234ABF29}"/>
              </a:ext>
            </a:extLst>
          </p:cNvPr>
          <p:cNvSpPr txBox="1"/>
          <p:nvPr/>
        </p:nvSpPr>
        <p:spPr>
          <a:xfrm>
            <a:off x="1760104" y="4624943"/>
            <a:ext cx="359070" cy="443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de-DE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E30150EE-6F97-494B-83FD-3099A75712E4}"/>
              </a:ext>
            </a:extLst>
          </p:cNvPr>
          <p:cNvSpPr txBox="1"/>
          <p:nvPr/>
        </p:nvSpPr>
        <p:spPr>
          <a:xfrm>
            <a:off x="1753039" y="5246631"/>
            <a:ext cx="364792" cy="443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de-DE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C71A983D-36A1-4B76-BAEA-25C22A061DDB}"/>
              </a:ext>
            </a:extLst>
          </p:cNvPr>
          <p:cNvSpPr txBox="1"/>
          <p:nvPr/>
        </p:nvSpPr>
        <p:spPr>
          <a:xfrm>
            <a:off x="1767175" y="4871107"/>
            <a:ext cx="359070" cy="4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de-DE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5F89A2FC-BED8-4C9B-875D-99A2E975F487}"/>
              </a:ext>
            </a:extLst>
          </p:cNvPr>
          <p:cNvSpPr txBox="1"/>
          <p:nvPr/>
        </p:nvSpPr>
        <p:spPr>
          <a:xfrm>
            <a:off x="3581400" y="4815610"/>
            <a:ext cx="515518" cy="627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de-DE" sz="2800" dirty="0"/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A9B3F1A1-9E5E-4D16-8E9C-A898123688FE}"/>
              </a:ext>
            </a:extLst>
          </p:cNvPr>
          <p:cNvCxnSpPr>
            <a:cxnSpLocks/>
            <a:stCxn id="55" idx="3"/>
            <a:endCxn id="66" idx="1"/>
          </p:cNvCxnSpPr>
          <p:nvPr/>
        </p:nvCxnSpPr>
        <p:spPr>
          <a:xfrm>
            <a:off x="4773616" y="5144718"/>
            <a:ext cx="1862726" cy="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>
            <a:extLst>
              <a:ext uri="{FF2B5EF4-FFF2-40B4-BE49-F238E27FC236}">
                <a16:creationId xmlns:a16="http://schemas.microsoft.com/office/drawing/2014/main" id="{AAABFF61-F9EE-491D-9CAC-A0C34954AB77}"/>
              </a:ext>
            </a:extLst>
          </p:cNvPr>
          <p:cNvSpPr/>
          <p:nvPr/>
        </p:nvSpPr>
        <p:spPr>
          <a:xfrm>
            <a:off x="6636342" y="4773952"/>
            <a:ext cx="717862" cy="74193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7831A6D7-6E9C-46C7-B0B1-CC48CC2622BE}"/>
              </a:ext>
            </a:extLst>
          </p:cNvPr>
          <p:cNvSpPr txBox="1"/>
          <p:nvPr/>
        </p:nvSpPr>
        <p:spPr>
          <a:xfrm>
            <a:off x="4909381" y="4675593"/>
            <a:ext cx="1591196" cy="443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Pooling</a:t>
            </a:r>
            <a:endParaRPr lang="de-DE" dirty="0"/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1C82AE14-B461-49A7-9D28-3E38EEE2DE51}"/>
              </a:ext>
            </a:extLst>
          </p:cNvPr>
          <p:cNvSpPr/>
          <p:nvPr/>
        </p:nvSpPr>
        <p:spPr>
          <a:xfrm>
            <a:off x="4049849" y="1866878"/>
            <a:ext cx="717863" cy="2159990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FBE60795-16D5-4FC0-B067-407D43584F7D}"/>
              </a:ext>
            </a:extLst>
          </p:cNvPr>
          <p:cNvSpPr/>
          <p:nvPr/>
        </p:nvSpPr>
        <p:spPr>
          <a:xfrm>
            <a:off x="2807561" y="4773752"/>
            <a:ext cx="726321" cy="74193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B1FEE51B-DA1D-4C4B-BAA1-43D49E617232}"/>
              </a:ext>
            </a:extLst>
          </p:cNvPr>
          <p:cNvSpPr/>
          <p:nvPr/>
        </p:nvSpPr>
        <p:spPr>
          <a:xfrm>
            <a:off x="2816815" y="1869788"/>
            <a:ext cx="717863" cy="2159990"/>
          </a:xfrm>
          <a:prstGeom prst="rect">
            <a:avLst/>
          </a:prstGeom>
          <a:solidFill>
            <a:srgbClr val="C50E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0" name="Textfeld 199">
            <a:extLst>
              <a:ext uri="{FF2B5EF4-FFF2-40B4-BE49-F238E27FC236}">
                <a16:creationId xmlns:a16="http://schemas.microsoft.com/office/drawing/2014/main" id="{D712DBA2-CBBF-4322-906D-3229C6CF55F1}"/>
              </a:ext>
            </a:extLst>
          </p:cNvPr>
          <p:cNvSpPr txBox="1"/>
          <p:nvPr/>
        </p:nvSpPr>
        <p:spPr>
          <a:xfrm>
            <a:off x="6534755" y="5585734"/>
            <a:ext cx="1013481" cy="443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1x1x64</a:t>
            </a:r>
            <a:endParaRPr lang="de-DE" dirty="0"/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2BA75AC8-81C2-4995-90E1-BCAD756B67E9}"/>
              </a:ext>
            </a:extLst>
          </p:cNvPr>
          <p:cNvCxnSpPr>
            <a:cxnSpLocks/>
            <a:stCxn id="66" idx="3"/>
            <a:endCxn id="39" idx="2"/>
          </p:cNvCxnSpPr>
          <p:nvPr/>
        </p:nvCxnSpPr>
        <p:spPr>
          <a:xfrm flipV="1">
            <a:off x="7354204" y="2957081"/>
            <a:ext cx="1119097" cy="218783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79E65BE4-A53A-44C2-A834-395D4EC92CC5}"/>
              </a:ext>
            </a:extLst>
          </p:cNvPr>
          <p:cNvCxnSpPr>
            <a:cxnSpLocks/>
            <a:stCxn id="31" idx="3"/>
            <a:endCxn id="52" idx="1"/>
          </p:cNvCxnSpPr>
          <p:nvPr/>
        </p:nvCxnSpPr>
        <p:spPr>
          <a:xfrm>
            <a:off x="7367071" y="2946872"/>
            <a:ext cx="221245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DED980BA-458A-43E0-93A2-DC1AEEE5BC79}"/>
              </a:ext>
            </a:extLst>
          </p:cNvPr>
          <p:cNvSpPr txBox="1"/>
          <p:nvPr/>
        </p:nvSpPr>
        <p:spPr>
          <a:xfrm>
            <a:off x="6368625" y="1322380"/>
            <a:ext cx="154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256x256x64</a:t>
            </a:r>
            <a:endParaRPr lang="de-DE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F6A9585-B1EF-4C8E-BD68-3515F4B3D8C1}"/>
              </a:ext>
            </a:extLst>
          </p:cNvPr>
          <p:cNvSpPr txBox="1"/>
          <p:nvPr/>
        </p:nvSpPr>
        <p:spPr>
          <a:xfrm>
            <a:off x="9115224" y="1324618"/>
            <a:ext cx="154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256x256x9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72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0F63E-CA07-49A5-8D25-3D97C13D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– Loss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CA3D303-FC2E-47FB-BF61-24C926AEE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for each sample: </a:t>
                </a:r>
              </a:p>
              <a:p>
                <a:pPr lvl="1"/>
                <a:r>
                  <a:rPr lang="en-US" dirty="0"/>
                  <a:t>Ground truth SVBRDF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Predicted SVBRDF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Loss function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𝑅𝑒𝑛𝑑𝑒𝑟𝑖𝑛𝑔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simple L1 losses between predicted and ground truth parameter maps: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/>
                                  <m:t>−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/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𝑅𝑒𝑛𝑑𝑒𝑟𝑖𝑛𝑔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rendering loss</a:t>
                </a:r>
                <a:r>
                  <a:rPr lang="en-US" dirty="0"/>
                  <a:t>: Compares rendered appearance</a:t>
                </a:r>
                <a:endParaRPr lang="en-US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CA3D303-FC2E-47FB-BF61-24C926AEE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3" t="-2160" b="-1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7AA305-7755-4E7F-8F8C-5E6B6364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0A487E-5F71-4BDF-A843-AF564C44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FA4D2A-3026-4D94-BCFA-2DEDE3C4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499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Breitbild</PresentationFormat>
  <Paragraphs>272</Paragraphs>
  <Slides>17</Slides>
  <Notes>13</Notes>
  <HiddenSlides>5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Technical Presentation</vt:lpstr>
      <vt:lpstr>Recap</vt:lpstr>
      <vt:lpstr>Bidirectional Reflectance Distribution Function</vt:lpstr>
      <vt:lpstr>Spatially Varying BRDF</vt:lpstr>
      <vt:lpstr>Cook-Torrance BRDF</vt:lpstr>
      <vt:lpstr>Network Architecture</vt:lpstr>
      <vt:lpstr>Network Architecture – Generator</vt:lpstr>
      <vt:lpstr>Network Architecture – Multi-View Fusion</vt:lpstr>
      <vt:lpstr>Training – Loss</vt:lpstr>
      <vt:lpstr>Training – Rendering Loss</vt:lpstr>
      <vt:lpstr>Training – Rendering Loss</vt:lpstr>
      <vt:lpstr>Current State – Generator</vt:lpstr>
      <vt:lpstr>Network Architecture – Generator</vt:lpstr>
      <vt:lpstr>Network Architecture – Generator</vt:lpstr>
      <vt:lpstr>Network Architecture – Multi-View Fusion</vt:lpstr>
      <vt:lpstr>Schedule</vt:lpstr>
      <vt:lpstr>SVBRDF – Definition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 Technical</dc:title>
  <dc:creator>Markus Worchel</dc:creator>
  <cp:lastModifiedBy>Markus Worchel</cp:lastModifiedBy>
  <cp:revision>673</cp:revision>
  <dcterms:created xsi:type="dcterms:W3CDTF">2016-02-12T16:33:03Z</dcterms:created>
  <dcterms:modified xsi:type="dcterms:W3CDTF">2019-11-17T14:34:56Z</dcterms:modified>
</cp:coreProperties>
</file>